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70" r:id="rId2"/>
    <p:sldId id="257" r:id="rId3"/>
    <p:sldId id="258" r:id="rId4"/>
    <p:sldId id="256" r:id="rId5"/>
    <p:sldId id="260" r:id="rId6"/>
    <p:sldId id="271" r:id="rId7"/>
    <p:sldId id="272" r:id="rId8"/>
    <p:sldId id="273" r:id="rId9"/>
    <p:sldId id="274" r:id="rId10"/>
    <p:sldId id="275" r:id="rId11"/>
    <p:sldId id="276" r:id="rId12"/>
    <p:sldId id="27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82031" autoAdjust="0"/>
  </p:normalViewPr>
  <p:slideViewPr>
    <p:cSldViewPr snapToGrid="0">
      <p:cViewPr varScale="1">
        <p:scale>
          <a:sx n="94" d="100"/>
          <a:sy n="94" d="100"/>
        </p:scale>
        <p:origin x="86" y="4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D9E1EB-1E32-48AE-9400-39B6DD1622E6}" type="datetimeFigureOut">
              <a:rPr lang="en-GB" smtClean="0"/>
              <a:t>13/02/2023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61EB57-24DD-4909-97F6-589752B5570B}" type="slidenum">
              <a:rPr lang="en-GB" smtClean="0"/>
              <a:t>‹#›</a:t>
            </a:fld>
            <a:endParaRPr lang="en-GB"/>
          </a:p>
        </p:txBody>
      </p:sp>
    </p:spTree>
    <p:extLst>
      <p:ext uri="{BB962C8B-B14F-4D97-AF65-F5344CB8AC3E}">
        <p14:creationId xmlns:p14="http://schemas.microsoft.com/office/powerpoint/2010/main" val="2931963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ongodb.com/manual/reference/operator/query/near/#op._S_near"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C9D1D9"/>
                </a:solidFill>
                <a:effectLst/>
                <a:latin typeface="-apple-system"/>
              </a:rPr>
              <a:t>You recently created a new company in the GAMING industry. The company will have the following scheme:</a:t>
            </a:r>
          </a:p>
          <a:p>
            <a:pPr algn="l">
              <a:buFont typeface="Arial" panose="020B0604020202020204" pitchFamily="34" charset="0"/>
              <a:buChar char="•"/>
            </a:pPr>
            <a:r>
              <a:rPr lang="en-GB" b="0" i="0" dirty="0">
                <a:solidFill>
                  <a:srgbClr val="C9D1D9"/>
                </a:solidFill>
                <a:effectLst/>
                <a:latin typeface="-apple-system"/>
              </a:rPr>
              <a:t>20 Designers</a:t>
            </a:r>
          </a:p>
          <a:p>
            <a:pPr algn="l">
              <a:buFont typeface="Arial" panose="020B0604020202020204" pitchFamily="34" charset="0"/>
              <a:buChar char="•"/>
            </a:pPr>
            <a:r>
              <a:rPr lang="en-GB" b="0" i="0" dirty="0">
                <a:solidFill>
                  <a:srgbClr val="C9D1D9"/>
                </a:solidFill>
                <a:effectLst/>
                <a:latin typeface="-apple-system"/>
              </a:rPr>
              <a:t>5 UI/UX Engineers</a:t>
            </a:r>
          </a:p>
          <a:p>
            <a:pPr algn="l">
              <a:buFont typeface="Arial" panose="020B0604020202020204" pitchFamily="34" charset="0"/>
              <a:buChar char="•"/>
            </a:pPr>
            <a:r>
              <a:rPr lang="en-GB" b="0" i="0" dirty="0">
                <a:solidFill>
                  <a:srgbClr val="C9D1D9"/>
                </a:solidFill>
                <a:effectLst/>
                <a:latin typeface="-apple-system"/>
              </a:rPr>
              <a:t>10 Frontend Developers</a:t>
            </a:r>
          </a:p>
          <a:p>
            <a:pPr algn="l">
              <a:buFont typeface="Arial" panose="020B0604020202020204" pitchFamily="34" charset="0"/>
              <a:buChar char="•"/>
            </a:pPr>
            <a:r>
              <a:rPr lang="en-GB" b="0" i="0" dirty="0">
                <a:solidFill>
                  <a:srgbClr val="C9D1D9"/>
                </a:solidFill>
                <a:effectLst/>
                <a:latin typeface="-apple-system"/>
              </a:rPr>
              <a:t>15 Data Engineers</a:t>
            </a:r>
          </a:p>
          <a:p>
            <a:pPr algn="l">
              <a:buFont typeface="Arial" panose="020B0604020202020204" pitchFamily="34" charset="0"/>
              <a:buChar char="•"/>
            </a:pPr>
            <a:r>
              <a:rPr lang="en-GB" b="0" i="0" dirty="0">
                <a:solidFill>
                  <a:srgbClr val="C9D1D9"/>
                </a:solidFill>
                <a:effectLst/>
                <a:latin typeface="-apple-system"/>
              </a:rPr>
              <a:t>5 Backend Developers</a:t>
            </a:r>
          </a:p>
          <a:p>
            <a:pPr algn="l">
              <a:buFont typeface="Arial" panose="020B0604020202020204" pitchFamily="34" charset="0"/>
              <a:buChar char="•"/>
            </a:pPr>
            <a:r>
              <a:rPr lang="en-GB" b="0" i="0" dirty="0">
                <a:solidFill>
                  <a:srgbClr val="C9D1D9"/>
                </a:solidFill>
                <a:effectLst/>
                <a:latin typeface="-apple-system"/>
              </a:rPr>
              <a:t>20 Account Managers</a:t>
            </a:r>
          </a:p>
          <a:p>
            <a:pPr algn="l">
              <a:buFont typeface="Arial" panose="020B0604020202020204" pitchFamily="34" charset="0"/>
              <a:buChar char="•"/>
            </a:pPr>
            <a:r>
              <a:rPr lang="en-GB" b="0" i="0" dirty="0">
                <a:solidFill>
                  <a:srgbClr val="C9D1D9"/>
                </a:solidFill>
                <a:effectLst/>
                <a:latin typeface="-apple-system"/>
              </a:rPr>
              <a:t>1 Maintenance guy that loves basketball</a:t>
            </a:r>
          </a:p>
          <a:p>
            <a:pPr algn="l">
              <a:buFont typeface="Arial" panose="020B0604020202020204" pitchFamily="34" charset="0"/>
              <a:buChar char="•"/>
            </a:pPr>
            <a:r>
              <a:rPr lang="en-GB" b="0" i="0" dirty="0">
                <a:solidFill>
                  <a:srgbClr val="C9D1D9"/>
                </a:solidFill>
                <a:effectLst/>
                <a:latin typeface="-apple-system"/>
              </a:rPr>
              <a:t>10 Executives</a:t>
            </a:r>
          </a:p>
          <a:p>
            <a:pPr algn="l">
              <a:buFont typeface="Arial" panose="020B0604020202020204" pitchFamily="34" charset="0"/>
              <a:buChar char="•"/>
            </a:pPr>
            <a:r>
              <a:rPr lang="en-GB" b="0" i="0" dirty="0">
                <a:solidFill>
                  <a:srgbClr val="C9D1D9"/>
                </a:solidFill>
                <a:effectLst/>
                <a:latin typeface="-apple-system"/>
              </a:rPr>
              <a:t>1 CEO/President.</a:t>
            </a:r>
          </a:p>
        </p:txBody>
      </p:sp>
      <p:sp>
        <p:nvSpPr>
          <p:cNvPr id="4" name="Slide Number Placeholder 3"/>
          <p:cNvSpPr>
            <a:spLocks noGrp="1"/>
          </p:cNvSpPr>
          <p:nvPr>
            <p:ph type="sldNum" sz="quarter" idx="5"/>
          </p:nvPr>
        </p:nvSpPr>
        <p:spPr/>
        <p:txBody>
          <a:bodyPr/>
          <a:lstStyle/>
          <a:p>
            <a:fld id="{C361EB57-24DD-4909-97F6-589752B5570B}" type="slidenum">
              <a:rPr lang="en-GB" smtClean="0"/>
              <a:t>1</a:t>
            </a:fld>
            <a:endParaRPr lang="en-GB"/>
          </a:p>
        </p:txBody>
      </p:sp>
    </p:spTree>
    <p:extLst>
      <p:ext uri="{BB962C8B-B14F-4D97-AF65-F5344CB8AC3E}">
        <p14:creationId xmlns:p14="http://schemas.microsoft.com/office/powerpoint/2010/main" val="1999016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C9D1D9"/>
                </a:solidFill>
                <a:effectLst/>
                <a:latin typeface="-apple-system"/>
              </a:rPr>
              <a:t>Justify your decision using data, not just visualization. How? Maybe measuring distances, maybe </a:t>
            </a:r>
            <a:r>
              <a:rPr lang="en-GB" b="0" i="0" dirty="0" err="1">
                <a:solidFill>
                  <a:srgbClr val="C9D1D9"/>
                </a:solidFill>
                <a:effectLst/>
                <a:latin typeface="-apple-system"/>
              </a:rPr>
              <a:t>assinging</a:t>
            </a:r>
            <a:r>
              <a:rPr lang="en-GB" b="0" i="0" dirty="0">
                <a:solidFill>
                  <a:srgbClr val="C9D1D9"/>
                </a:solidFill>
                <a:effectLst/>
                <a:latin typeface="-apple-system"/>
              </a:rPr>
              <a:t> weights depending on the importance of your criteria, maybe calculating the density of schools/Starbucks,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C9D1D9"/>
                </a:solidFill>
                <a:effectLst/>
                <a:latin typeface="-apple-system"/>
              </a:rPr>
              <a:t>Option A</a:t>
            </a:r>
          </a:p>
          <a:p>
            <a:pPr algn="l"/>
            <a:r>
              <a:rPr lang="en-GB" b="0" i="0" dirty="0">
                <a:solidFill>
                  <a:srgbClr val="C9D1D9"/>
                </a:solidFill>
                <a:effectLst/>
                <a:latin typeface="-apple-system"/>
              </a:rPr>
              <a:t>From the existing </a:t>
            </a:r>
            <a:r>
              <a:rPr lang="en-GB" b="1" i="0" dirty="0">
                <a:solidFill>
                  <a:srgbClr val="C9D1D9"/>
                </a:solidFill>
                <a:effectLst/>
                <a:latin typeface="-apple-system"/>
              </a:rPr>
              <a:t>companies</a:t>
            </a:r>
            <a:r>
              <a:rPr lang="en-GB" b="0" i="0" dirty="0">
                <a:solidFill>
                  <a:srgbClr val="C9D1D9"/>
                </a:solidFill>
                <a:effectLst/>
                <a:latin typeface="-apple-system"/>
              </a:rPr>
              <a:t>, choose one to steal their current venue 🥷: query and filter the database based on some of your criteria. Then use an API to do queries (from those companies) and check the companies' surroundings to check the other criteria.</a:t>
            </a:r>
          </a:p>
          <a:p>
            <a:pPr algn="l"/>
            <a:r>
              <a:rPr lang="en-GB" b="0" i="0" dirty="0">
                <a:solidFill>
                  <a:srgbClr val="C9D1D9"/>
                </a:solidFill>
                <a:effectLst/>
                <a:latin typeface="-apple-system"/>
              </a:rPr>
              <a:t>Your result will be coordinates.</a:t>
            </a:r>
          </a:p>
          <a:p>
            <a:endParaRPr lang="en-GB" dirty="0"/>
          </a:p>
        </p:txBody>
      </p:sp>
      <p:sp>
        <p:nvSpPr>
          <p:cNvPr id="4" name="Slide Number Placeholder 3"/>
          <p:cNvSpPr>
            <a:spLocks noGrp="1"/>
          </p:cNvSpPr>
          <p:nvPr>
            <p:ph type="sldNum" sz="quarter" idx="5"/>
          </p:nvPr>
        </p:nvSpPr>
        <p:spPr/>
        <p:txBody>
          <a:bodyPr/>
          <a:lstStyle/>
          <a:p>
            <a:fld id="{C361EB57-24DD-4909-97F6-589752B5570B}" type="slidenum">
              <a:rPr lang="en-GB" smtClean="0"/>
              <a:t>10</a:t>
            </a:fld>
            <a:endParaRPr lang="en-GB"/>
          </a:p>
        </p:txBody>
      </p:sp>
    </p:spTree>
    <p:extLst>
      <p:ext uri="{BB962C8B-B14F-4D97-AF65-F5344CB8AC3E}">
        <p14:creationId xmlns:p14="http://schemas.microsoft.com/office/powerpoint/2010/main" val="3092423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C9D1D9"/>
                </a:solidFill>
                <a:effectLst/>
                <a:latin typeface="-apple-system"/>
              </a:rPr>
              <a:t>BONUS</a:t>
            </a:r>
          </a:p>
          <a:p>
            <a:pPr algn="l"/>
            <a:r>
              <a:rPr lang="en-GB" b="0" i="0" dirty="0">
                <a:solidFill>
                  <a:srgbClr val="C9D1D9"/>
                </a:solidFill>
                <a:effectLst/>
                <a:latin typeface="-apple-system"/>
              </a:rPr>
              <a:t>You found a perfect location for your company: but it's either taken by another company or there's too many options in the city you chose. After all, a whole city is not too specific.</a:t>
            </a:r>
          </a:p>
          <a:p>
            <a:pPr algn="l"/>
            <a:r>
              <a:rPr lang="en-GB" b="0" i="0" dirty="0">
                <a:solidFill>
                  <a:srgbClr val="C9D1D9"/>
                </a:solidFill>
                <a:effectLst/>
                <a:latin typeface="-apple-system"/>
              </a:rPr>
              <a:t>Web scrape real state sites 🏠 to get the best prices and choose a neighbourhood, a block or an </a:t>
            </a:r>
            <a:r>
              <a:rPr lang="en-GB" b="0" i="0" dirty="0" err="1">
                <a:solidFill>
                  <a:srgbClr val="C9D1D9"/>
                </a:solidFill>
                <a:effectLst/>
                <a:latin typeface="-apple-system"/>
              </a:rPr>
              <a:t>adress</a:t>
            </a:r>
            <a:r>
              <a:rPr lang="en-GB" b="0" i="0" dirty="0">
                <a:solidFill>
                  <a:srgbClr val="C9D1D9"/>
                </a:solidFill>
                <a:effectLst/>
                <a:latin typeface="-apple-system"/>
              </a:rPr>
              <a:t>.</a:t>
            </a:r>
          </a:p>
          <a:p>
            <a:pPr algn="l"/>
            <a:r>
              <a:rPr lang="en-GB" b="1" i="0" dirty="0">
                <a:solidFill>
                  <a:srgbClr val="C9D1D9"/>
                </a:solidFill>
                <a:effectLst/>
                <a:latin typeface="-apple-system"/>
              </a:rPr>
              <a:t>Help</a:t>
            </a:r>
          </a:p>
          <a:p>
            <a:pPr algn="l">
              <a:buFont typeface="Arial" panose="020B0604020202020204" pitchFamily="34" charset="0"/>
              <a:buChar char="•"/>
            </a:pPr>
            <a:r>
              <a:rPr lang="en-GB" b="0" i="0" dirty="0">
                <a:solidFill>
                  <a:srgbClr val="C9D1D9"/>
                </a:solidFill>
                <a:effectLst/>
                <a:latin typeface="-apple-system"/>
              </a:rPr>
              <a:t>Always use standard </a:t>
            </a:r>
            <a:r>
              <a:rPr lang="en-GB" b="0" i="0" dirty="0" err="1">
                <a:solidFill>
                  <a:srgbClr val="C9D1D9"/>
                </a:solidFill>
                <a:effectLst/>
                <a:latin typeface="-apple-system"/>
              </a:rPr>
              <a:t>GeoJSON</a:t>
            </a:r>
            <a:r>
              <a:rPr lang="en-GB" b="0" i="0" dirty="0">
                <a:solidFill>
                  <a:srgbClr val="C9D1D9"/>
                </a:solidFill>
                <a:effectLst/>
                <a:latin typeface="-apple-system"/>
              </a:rPr>
              <a:t> Point { type: "Point", coordinates: [ 40, 5 ] }</a:t>
            </a:r>
          </a:p>
          <a:p>
            <a:pPr algn="l">
              <a:buFont typeface="Arial" panose="020B0604020202020204" pitchFamily="34" charset="0"/>
              <a:buChar char="•"/>
            </a:pPr>
            <a:r>
              <a:rPr lang="en-GB" b="0" i="0" dirty="0">
                <a:solidFill>
                  <a:srgbClr val="C9D1D9"/>
                </a:solidFill>
                <a:effectLst/>
                <a:latin typeface="-apple-system"/>
              </a:rPr>
              <a:t>Create sphere2d index in python with </a:t>
            </a:r>
            <a:r>
              <a:rPr lang="en-GB" b="0" i="0" dirty="0" err="1">
                <a:solidFill>
                  <a:srgbClr val="C9D1D9"/>
                </a:solidFill>
                <a:effectLst/>
                <a:latin typeface="-apple-system"/>
              </a:rPr>
              <a:t>pymongo</a:t>
            </a:r>
            <a:r>
              <a:rPr lang="en-GB" b="0" i="0" dirty="0">
                <a:solidFill>
                  <a:srgbClr val="C9D1D9"/>
                </a:solidFill>
                <a:effectLst/>
                <a:latin typeface="-apple-system"/>
              </a:rPr>
              <a:t>: </a:t>
            </a:r>
            <a:r>
              <a:rPr lang="en-GB" b="0" i="0" dirty="0" err="1">
                <a:solidFill>
                  <a:srgbClr val="C9D1D9"/>
                </a:solidFill>
                <a:effectLst/>
                <a:latin typeface="-apple-system"/>
              </a:rPr>
              <a:t>db.collection.createIndex</a:t>
            </a:r>
            <a:r>
              <a:rPr lang="en-GB" b="0" i="0" dirty="0">
                <a:solidFill>
                  <a:srgbClr val="C9D1D9"/>
                </a:solidFill>
                <a:effectLst/>
                <a:latin typeface="-apple-system"/>
              </a:rPr>
              <a:t>( { &lt;location field&gt; : "2dsphere" } )</a:t>
            </a:r>
          </a:p>
          <a:p>
            <a:pPr algn="l">
              <a:buFont typeface="Arial" panose="020B0604020202020204" pitchFamily="34" charset="0"/>
              <a:buChar char="•"/>
            </a:pPr>
            <a:r>
              <a:rPr lang="en-GB" b="0" i="0" dirty="0">
                <a:solidFill>
                  <a:srgbClr val="C9D1D9"/>
                </a:solidFill>
                <a:effectLst/>
                <a:latin typeface="-apple-system"/>
              </a:rPr>
              <a:t>MongoDB $near operator: </a:t>
            </a:r>
            <a:r>
              <a:rPr lang="en-GB" b="0" i="0" u="none" strike="noStrike" dirty="0">
                <a:solidFill>
                  <a:srgbClr val="C9D1D9"/>
                </a:solidFill>
                <a:effectLst/>
                <a:latin typeface="-apple-system"/>
                <a:hlinkClick r:id="rId3"/>
              </a:rPr>
              <a:t>https://docs.mongodb.com/manual/reference/operator/query/near/#op._S_near</a:t>
            </a:r>
            <a:endParaRPr lang="en-GB" b="0" i="0" dirty="0">
              <a:solidFill>
                <a:srgbClr val="C9D1D9"/>
              </a:solidFill>
              <a:effectLst/>
              <a:latin typeface="-apple-system"/>
            </a:endParaRPr>
          </a:p>
          <a:p>
            <a:endParaRPr lang="en-GB" dirty="0"/>
          </a:p>
        </p:txBody>
      </p:sp>
      <p:sp>
        <p:nvSpPr>
          <p:cNvPr id="4" name="Slide Number Placeholder 3"/>
          <p:cNvSpPr>
            <a:spLocks noGrp="1"/>
          </p:cNvSpPr>
          <p:nvPr>
            <p:ph type="sldNum" sz="quarter" idx="5"/>
          </p:nvPr>
        </p:nvSpPr>
        <p:spPr/>
        <p:txBody>
          <a:bodyPr/>
          <a:lstStyle/>
          <a:p>
            <a:fld id="{C361EB57-24DD-4909-97F6-589752B5570B}" type="slidenum">
              <a:rPr lang="en-GB" smtClean="0"/>
              <a:t>11</a:t>
            </a:fld>
            <a:endParaRPr lang="en-GB"/>
          </a:p>
        </p:txBody>
      </p:sp>
    </p:spTree>
    <p:extLst>
      <p:ext uri="{BB962C8B-B14F-4D97-AF65-F5344CB8AC3E}">
        <p14:creationId xmlns:p14="http://schemas.microsoft.com/office/powerpoint/2010/main" val="2157303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C9D1D9"/>
                </a:solidFill>
                <a:effectLst/>
                <a:highlight>
                  <a:srgbClr val="FFFF00"/>
                </a:highlight>
                <a:latin typeface="-apple-system"/>
              </a:rPr>
              <a:t>Query the database OK</a:t>
            </a:r>
          </a:p>
          <a:p>
            <a:r>
              <a:rPr lang="en-GB" dirty="0"/>
              <a:t>Get </a:t>
            </a:r>
            <a:r>
              <a:rPr lang="en-GB" dirty="0" err="1"/>
              <a:t>df</a:t>
            </a:r>
            <a:r>
              <a:rPr lang="en-GB" dirty="0"/>
              <a:t> for design OK</a:t>
            </a:r>
          </a:p>
          <a:p>
            <a:r>
              <a:rPr lang="en-GB" dirty="0"/>
              <a:t>Get </a:t>
            </a:r>
            <a:r>
              <a:rPr lang="en-GB" dirty="0" err="1"/>
              <a:t>df</a:t>
            </a:r>
            <a:r>
              <a:rPr lang="en-GB" dirty="0"/>
              <a:t> for tech 1M+ OK</a:t>
            </a:r>
          </a:p>
          <a:p>
            <a:r>
              <a:rPr lang="en-GB" dirty="0"/>
              <a:t>Clean money raised in </a:t>
            </a:r>
            <a:r>
              <a:rPr lang="en-GB" dirty="0" err="1"/>
              <a:t>df</a:t>
            </a:r>
            <a:r>
              <a:rPr lang="en-GB" dirty="0"/>
              <a:t> tech OK</a:t>
            </a:r>
          </a:p>
          <a:p>
            <a:r>
              <a:rPr lang="en-GB" dirty="0"/>
              <a:t>Clean offices in </a:t>
            </a:r>
            <a:r>
              <a:rPr lang="en-GB" dirty="0" err="1"/>
              <a:t>df</a:t>
            </a:r>
            <a:r>
              <a:rPr lang="en-GB" dirty="0"/>
              <a:t> design OK</a:t>
            </a:r>
          </a:p>
          <a:p>
            <a:r>
              <a:rPr lang="en-GB" dirty="0"/>
              <a:t>Clean offices in </a:t>
            </a:r>
            <a:r>
              <a:rPr lang="en-GB" dirty="0" err="1"/>
              <a:t>df</a:t>
            </a:r>
            <a:r>
              <a:rPr lang="en-GB" dirty="0"/>
              <a:t> tech OK </a:t>
            </a:r>
          </a:p>
          <a:p>
            <a:r>
              <a:rPr lang="en-GB" dirty="0"/>
              <a:t>Sort both </a:t>
            </a:r>
            <a:r>
              <a:rPr lang="en-GB" dirty="0" err="1"/>
              <a:t>df’s</a:t>
            </a:r>
            <a:r>
              <a:rPr lang="en-GB" dirty="0"/>
              <a:t> by city OK</a:t>
            </a:r>
          </a:p>
          <a:p>
            <a:endParaRPr lang="en-GB" dirty="0"/>
          </a:p>
        </p:txBody>
      </p:sp>
      <p:sp>
        <p:nvSpPr>
          <p:cNvPr id="4" name="Slide Number Placeholder 3"/>
          <p:cNvSpPr>
            <a:spLocks noGrp="1"/>
          </p:cNvSpPr>
          <p:nvPr>
            <p:ph type="sldNum" sz="quarter" idx="5"/>
          </p:nvPr>
        </p:nvSpPr>
        <p:spPr/>
        <p:txBody>
          <a:bodyPr/>
          <a:lstStyle/>
          <a:p>
            <a:fld id="{C361EB57-24DD-4909-97F6-589752B5570B}" type="slidenum">
              <a:rPr lang="en-GB" smtClean="0"/>
              <a:t>2</a:t>
            </a:fld>
            <a:endParaRPr lang="en-GB"/>
          </a:p>
        </p:txBody>
      </p:sp>
    </p:spTree>
    <p:extLst>
      <p:ext uri="{BB962C8B-B14F-4D97-AF65-F5344CB8AC3E}">
        <p14:creationId xmlns:p14="http://schemas.microsoft.com/office/powerpoint/2010/main" val="1313763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C9D1D9"/>
                </a:solidFill>
                <a:effectLst/>
                <a:latin typeface="-apple-system"/>
              </a:rPr>
              <a:t>Use an API to get venues (and for this, you'll need a starting point; some coordinates from which you will call the API)</a:t>
            </a:r>
          </a:p>
          <a:p>
            <a:endParaRPr lang="en-GB" dirty="0"/>
          </a:p>
          <a:p>
            <a:r>
              <a:rPr lang="en-GB" dirty="0" err="1"/>
              <a:t>Buscar</a:t>
            </a:r>
            <a:r>
              <a:rPr lang="en-GB" dirty="0"/>
              <a:t> </a:t>
            </a:r>
            <a:r>
              <a:rPr lang="en-GB" dirty="0" err="1"/>
              <a:t>cada</a:t>
            </a:r>
            <a:r>
              <a:rPr lang="en-GB" dirty="0"/>
              <a:t> venue para </a:t>
            </a:r>
            <a:r>
              <a:rPr lang="en-GB" dirty="0" err="1"/>
              <a:t>todas</a:t>
            </a:r>
            <a:r>
              <a:rPr lang="en-GB" dirty="0"/>
              <a:t> las </a:t>
            </a:r>
            <a:r>
              <a:rPr lang="en-GB" dirty="0" err="1"/>
              <a:t>compañías</a:t>
            </a:r>
            <a:r>
              <a:rPr lang="en-GB" dirty="0"/>
              <a:t> de SF.</a:t>
            </a:r>
          </a:p>
          <a:p>
            <a:endParaRPr lang="en-GB" dirty="0"/>
          </a:p>
          <a:p>
            <a:r>
              <a:rPr lang="en-GB" dirty="0" err="1"/>
              <a:t>Actualizar</a:t>
            </a:r>
            <a:r>
              <a:rPr lang="en-GB" dirty="0"/>
              <a:t> la table final</a:t>
            </a:r>
          </a:p>
          <a:p>
            <a:endParaRPr lang="en-GB" dirty="0"/>
          </a:p>
          <a:p>
            <a:r>
              <a:rPr lang="en-GB" dirty="0" err="1"/>
              <a:t>Ordenar</a:t>
            </a:r>
            <a:r>
              <a:rPr lang="en-GB" dirty="0"/>
              <a:t> </a:t>
            </a:r>
            <a:r>
              <a:rPr lang="en-GB" dirty="0" err="1"/>
              <a:t>según</a:t>
            </a:r>
            <a:r>
              <a:rPr lang="en-GB" dirty="0"/>
              <a:t> peso (</a:t>
            </a:r>
            <a:r>
              <a:rPr lang="en-GB" dirty="0" err="1"/>
              <a:t>prioridades</a:t>
            </a:r>
            <a:r>
              <a:rPr lang="en-GB" dirty="0"/>
              <a:t>) para ELEGIR la </a:t>
            </a:r>
            <a:r>
              <a:rPr lang="en-GB" dirty="0" err="1"/>
              <a:t>locación</a:t>
            </a:r>
            <a:r>
              <a:rPr lang="en-GB" dirty="0"/>
              <a:t> a </a:t>
            </a:r>
            <a:r>
              <a:rPr lang="en-GB" dirty="0" err="1"/>
              <a:t>robar</a:t>
            </a:r>
            <a:r>
              <a:rPr lang="en-GB" dirty="0"/>
              <a:t>.</a:t>
            </a:r>
          </a:p>
        </p:txBody>
      </p:sp>
      <p:sp>
        <p:nvSpPr>
          <p:cNvPr id="4" name="Slide Number Placeholder 3"/>
          <p:cNvSpPr>
            <a:spLocks noGrp="1"/>
          </p:cNvSpPr>
          <p:nvPr>
            <p:ph type="sldNum" sz="quarter" idx="5"/>
          </p:nvPr>
        </p:nvSpPr>
        <p:spPr/>
        <p:txBody>
          <a:bodyPr/>
          <a:lstStyle/>
          <a:p>
            <a:fld id="{C361EB57-24DD-4909-97F6-589752B5570B}" type="slidenum">
              <a:rPr lang="en-GB" smtClean="0"/>
              <a:t>3</a:t>
            </a:fld>
            <a:endParaRPr lang="en-GB"/>
          </a:p>
        </p:txBody>
      </p:sp>
    </p:spTree>
    <p:extLst>
      <p:ext uri="{BB962C8B-B14F-4D97-AF65-F5344CB8AC3E}">
        <p14:creationId xmlns:p14="http://schemas.microsoft.com/office/powerpoint/2010/main" val="3380431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C9D1D9"/>
                </a:solidFill>
                <a:effectLst/>
                <a:latin typeface="-apple-system"/>
              </a:rPr>
              <a:t>Designers like to go to design talks and share knowledge. There must be some nearby companies that also do design.</a:t>
            </a:r>
          </a:p>
          <a:p>
            <a:pPr algn="l">
              <a:buFont typeface="Arial" panose="020B0604020202020204" pitchFamily="34" charset="0"/>
              <a:buChar char="•"/>
            </a:pPr>
            <a:r>
              <a:rPr lang="en-GB" b="0" i="0" dirty="0">
                <a:solidFill>
                  <a:srgbClr val="C9D1D9"/>
                </a:solidFill>
                <a:effectLst/>
                <a:latin typeface="-apple-system"/>
              </a:rPr>
              <a:t>30% of the company staff have at least 1 child.</a:t>
            </a:r>
          </a:p>
          <a:p>
            <a:pPr algn="l">
              <a:buFont typeface="Arial" panose="020B0604020202020204" pitchFamily="34" charset="0"/>
              <a:buChar char="•"/>
            </a:pPr>
            <a:r>
              <a:rPr lang="en-GB" b="0" i="0" dirty="0">
                <a:solidFill>
                  <a:srgbClr val="C9D1D9"/>
                </a:solidFill>
                <a:effectLst/>
                <a:latin typeface="-apple-system"/>
              </a:rPr>
              <a:t>Developers like to be near successful tech </a:t>
            </a:r>
            <a:r>
              <a:rPr lang="en-GB" b="0" i="0" dirty="0" err="1">
                <a:solidFill>
                  <a:srgbClr val="C9D1D9"/>
                </a:solidFill>
                <a:effectLst/>
                <a:latin typeface="-apple-system"/>
              </a:rPr>
              <a:t>startups</a:t>
            </a:r>
            <a:r>
              <a:rPr lang="en-GB" b="0" i="0" dirty="0">
                <a:solidFill>
                  <a:srgbClr val="C9D1D9"/>
                </a:solidFill>
                <a:effectLst/>
                <a:latin typeface="-apple-system"/>
              </a:rPr>
              <a:t> that have raised at least 1 Million dollars.</a:t>
            </a:r>
          </a:p>
          <a:p>
            <a:pPr algn="l">
              <a:buFont typeface="Arial" panose="020B0604020202020204" pitchFamily="34" charset="0"/>
              <a:buChar char="•"/>
            </a:pPr>
            <a:r>
              <a:rPr lang="en-GB" b="0" i="0" dirty="0">
                <a:solidFill>
                  <a:srgbClr val="C9D1D9"/>
                </a:solidFill>
                <a:effectLst/>
                <a:latin typeface="-apple-system"/>
              </a:rPr>
              <a:t>Executives like Starbucks A LOT. Ensure there's a </a:t>
            </a:r>
            <a:r>
              <a:rPr lang="en-GB" b="0" i="0" dirty="0" err="1">
                <a:solidFill>
                  <a:srgbClr val="C9D1D9"/>
                </a:solidFill>
                <a:effectLst/>
                <a:latin typeface="-apple-system"/>
              </a:rPr>
              <a:t>starbucks</a:t>
            </a:r>
            <a:r>
              <a:rPr lang="en-GB" b="0" i="0" dirty="0">
                <a:solidFill>
                  <a:srgbClr val="C9D1D9"/>
                </a:solidFill>
                <a:effectLst/>
                <a:latin typeface="-apple-system"/>
              </a:rPr>
              <a:t> not too far.</a:t>
            </a:r>
          </a:p>
          <a:p>
            <a:pPr algn="l">
              <a:buFont typeface="Arial" panose="020B0604020202020204" pitchFamily="34" charset="0"/>
              <a:buChar char="•"/>
            </a:pPr>
            <a:r>
              <a:rPr lang="en-GB" b="0" i="0" dirty="0">
                <a:solidFill>
                  <a:srgbClr val="C9D1D9"/>
                </a:solidFill>
                <a:effectLst/>
                <a:latin typeface="-apple-system"/>
              </a:rPr>
              <a:t>Account managers need to travel a lot.</a:t>
            </a:r>
          </a:p>
          <a:p>
            <a:pPr algn="l">
              <a:buFont typeface="Arial" panose="020B0604020202020204" pitchFamily="34" charset="0"/>
              <a:buChar char="•"/>
            </a:pPr>
            <a:r>
              <a:rPr lang="en-GB" b="0" i="0" dirty="0">
                <a:solidFill>
                  <a:srgbClr val="C9D1D9"/>
                </a:solidFill>
                <a:effectLst/>
                <a:latin typeface="-apple-system"/>
              </a:rPr>
              <a:t>Everyone in the company is between 25 and 40, give them some place to go party.</a:t>
            </a:r>
          </a:p>
          <a:p>
            <a:pPr algn="l">
              <a:buFont typeface="Arial" panose="020B0604020202020204" pitchFamily="34" charset="0"/>
              <a:buChar char="•"/>
            </a:pPr>
            <a:r>
              <a:rPr lang="en-GB" b="0" i="0" dirty="0">
                <a:solidFill>
                  <a:srgbClr val="C9D1D9"/>
                </a:solidFill>
                <a:effectLst/>
                <a:latin typeface="-apple-system"/>
              </a:rPr>
              <a:t>The CEO is vegan.</a:t>
            </a:r>
          </a:p>
          <a:p>
            <a:pPr algn="l">
              <a:buFont typeface="Arial" panose="020B0604020202020204" pitchFamily="34" charset="0"/>
              <a:buChar char="•"/>
            </a:pPr>
            <a:r>
              <a:rPr lang="en-GB" b="0" i="0" dirty="0">
                <a:solidFill>
                  <a:srgbClr val="C9D1D9"/>
                </a:solidFill>
                <a:effectLst/>
                <a:latin typeface="-apple-system"/>
              </a:rPr>
              <a:t>If you want to make the maintenance guy happy, a basketball stadium must be around 10 Km.</a:t>
            </a:r>
          </a:p>
          <a:p>
            <a:pPr algn="l">
              <a:buFont typeface="Arial" panose="020B0604020202020204" pitchFamily="34" charset="0"/>
              <a:buChar char="•"/>
            </a:pPr>
            <a:r>
              <a:rPr lang="en-GB" b="0" i="0" dirty="0">
                <a:solidFill>
                  <a:srgbClr val="C9D1D9"/>
                </a:solidFill>
                <a:effectLst/>
                <a:latin typeface="-apple-system"/>
              </a:rPr>
              <a:t>The office dog—"Dobby" needs a hairdresser every month. Ensure there's one not too far away.</a:t>
            </a:r>
          </a:p>
        </p:txBody>
      </p:sp>
      <p:sp>
        <p:nvSpPr>
          <p:cNvPr id="4" name="Slide Number Placeholder 3"/>
          <p:cNvSpPr>
            <a:spLocks noGrp="1"/>
          </p:cNvSpPr>
          <p:nvPr>
            <p:ph type="sldNum" sz="quarter" idx="5"/>
          </p:nvPr>
        </p:nvSpPr>
        <p:spPr/>
        <p:txBody>
          <a:bodyPr/>
          <a:lstStyle/>
          <a:p>
            <a:fld id="{C361EB57-24DD-4909-97F6-589752B5570B}" type="slidenum">
              <a:rPr lang="en-GB" smtClean="0"/>
              <a:t>4</a:t>
            </a:fld>
            <a:endParaRPr lang="en-GB"/>
          </a:p>
        </p:txBody>
      </p:sp>
    </p:spTree>
    <p:extLst>
      <p:ext uri="{BB962C8B-B14F-4D97-AF65-F5344CB8AC3E}">
        <p14:creationId xmlns:p14="http://schemas.microsoft.com/office/powerpoint/2010/main" val="3860748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C9D1D9"/>
                </a:solidFill>
                <a:effectLst/>
                <a:latin typeface="-apple-system"/>
              </a:rPr>
              <a:t>Justify your decision using data, not just visualization. How? Maybe measuring distances, maybe </a:t>
            </a:r>
            <a:r>
              <a:rPr lang="en-GB" b="0" i="0" dirty="0" err="1">
                <a:solidFill>
                  <a:srgbClr val="C9D1D9"/>
                </a:solidFill>
                <a:effectLst/>
                <a:latin typeface="-apple-system"/>
              </a:rPr>
              <a:t>assinging</a:t>
            </a:r>
            <a:r>
              <a:rPr lang="en-GB" b="0" i="0" dirty="0">
                <a:solidFill>
                  <a:srgbClr val="C9D1D9"/>
                </a:solidFill>
                <a:effectLst/>
                <a:latin typeface="-apple-system"/>
              </a:rPr>
              <a:t> weights depending on the importance of your criteria, maybe calculating the density of schools/Starbucks,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C9D1D9"/>
                </a:solidFill>
                <a:effectLst/>
                <a:latin typeface="-apple-system"/>
              </a:rPr>
              <a:t>Option A</a:t>
            </a:r>
          </a:p>
          <a:p>
            <a:pPr algn="l"/>
            <a:r>
              <a:rPr lang="en-GB" b="0" i="0" dirty="0">
                <a:solidFill>
                  <a:srgbClr val="C9D1D9"/>
                </a:solidFill>
                <a:effectLst/>
                <a:latin typeface="-apple-system"/>
              </a:rPr>
              <a:t>From the existing </a:t>
            </a:r>
            <a:r>
              <a:rPr lang="en-GB" b="1" i="0" dirty="0">
                <a:solidFill>
                  <a:srgbClr val="C9D1D9"/>
                </a:solidFill>
                <a:effectLst/>
                <a:latin typeface="-apple-system"/>
              </a:rPr>
              <a:t>companies</a:t>
            </a:r>
            <a:r>
              <a:rPr lang="en-GB" b="0" i="0" dirty="0">
                <a:solidFill>
                  <a:srgbClr val="C9D1D9"/>
                </a:solidFill>
                <a:effectLst/>
                <a:latin typeface="-apple-system"/>
              </a:rPr>
              <a:t>, choose one to steal their current venue 🥷: query and filter the database based on some of your criteria. Then use an API to do queries (from those companies) and check the companies' surroundings to check the other criteria.</a:t>
            </a:r>
          </a:p>
          <a:p>
            <a:pPr algn="l"/>
            <a:r>
              <a:rPr lang="en-GB" b="0" i="0" dirty="0">
                <a:solidFill>
                  <a:srgbClr val="C9D1D9"/>
                </a:solidFill>
                <a:effectLst/>
                <a:latin typeface="-apple-system"/>
              </a:rPr>
              <a:t>Your result will be coordinates.</a:t>
            </a:r>
          </a:p>
          <a:p>
            <a:endParaRPr lang="en-GB" dirty="0"/>
          </a:p>
        </p:txBody>
      </p:sp>
      <p:sp>
        <p:nvSpPr>
          <p:cNvPr id="4" name="Slide Number Placeholder 3"/>
          <p:cNvSpPr>
            <a:spLocks noGrp="1"/>
          </p:cNvSpPr>
          <p:nvPr>
            <p:ph type="sldNum" sz="quarter" idx="5"/>
          </p:nvPr>
        </p:nvSpPr>
        <p:spPr/>
        <p:txBody>
          <a:bodyPr/>
          <a:lstStyle/>
          <a:p>
            <a:fld id="{C361EB57-24DD-4909-97F6-589752B5570B}" type="slidenum">
              <a:rPr lang="en-GB" smtClean="0"/>
              <a:t>5</a:t>
            </a:fld>
            <a:endParaRPr lang="en-GB"/>
          </a:p>
        </p:txBody>
      </p:sp>
    </p:spTree>
    <p:extLst>
      <p:ext uri="{BB962C8B-B14F-4D97-AF65-F5344CB8AC3E}">
        <p14:creationId xmlns:p14="http://schemas.microsoft.com/office/powerpoint/2010/main" val="2980117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C9D1D9"/>
                </a:solidFill>
                <a:effectLst/>
                <a:latin typeface="-apple-system"/>
              </a:rPr>
              <a:t>Justify your decision using data, not just visualization. How? Maybe measuring distances, maybe </a:t>
            </a:r>
            <a:r>
              <a:rPr lang="en-GB" b="0" i="0" dirty="0" err="1">
                <a:solidFill>
                  <a:srgbClr val="C9D1D9"/>
                </a:solidFill>
                <a:effectLst/>
                <a:latin typeface="-apple-system"/>
              </a:rPr>
              <a:t>assinging</a:t>
            </a:r>
            <a:r>
              <a:rPr lang="en-GB" b="0" i="0" dirty="0">
                <a:solidFill>
                  <a:srgbClr val="C9D1D9"/>
                </a:solidFill>
                <a:effectLst/>
                <a:latin typeface="-apple-system"/>
              </a:rPr>
              <a:t> weights depending on the importance of your criteria, maybe calculating the density of schools/Starbucks,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C9D1D9"/>
                </a:solidFill>
                <a:effectLst/>
                <a:latin typeface="-apple-system"/>
              </a:rPr>
              <a:t>Option A</a:t>
            </a:r>
          </a:p>
          <a:p>
            <a:pPr algn="l"/>
            <a:r>
              <a:rPr lang="en-GB" b="0" i="0" dirty="0">
                <a:solidFill>
                  <a:srgbClr val="C9D1D9"/>
                </a:solidFill>
                <a:effectLst/>
                <a:latin typeface="-apple-system"/>
              </a:rPr>
              <a:t>From the existing </a:t>
            </a:r>
            <a:r>
              <a:rPr lang="en-GB" b="1" i="0" dirty="0">
                <a:solidFill>
                  <a:srgbClr val="C9D1D9"/>
                </a:solidFill>
                <a:effectLst/>
                <a:latin typeface="-apple-system"/>
              </a:rPr>
              <a:t>companies</a:t>
            </a:r>
            <a:r>
              <a:rPr lang="en-GB" b="0" i="0" dirty="0">
                <a:solidFill>
                  <a:srgbClr val="C9D1D9"/>
                </a:solidFill>
                <a:effectLst/>
                <a:latin typeface="-apple-system"/>
              </a:rPr>
              <a:t>, choose one to steal their current venue 🥷: query and filter the database based on some of your criteria. Then use an API to do queries (from those companies) and check the companies' surroundings to check the other criteria.</a:t>
            </a:r>
          </a:p>
          <a:p>
            <a:pPr algn="l"/>
            <a:r>
              <a:rPr lang="en-GB" b="0" i="0" dirty="0">
                <a:solidFill>
                  <a:srgbClr val="C9D1D9"/>
                </a:solidFill>
                <a:effectLst/>
                <a:latin typeface="-apple-system"/>
              </a:rPr>
              <a:t>Your result will be coordinates.</a:t>
            </a:r>
          </a:p>
          <a:p>
            <a:endParaRPr lang="en-GB" dirty="0"/>
          </a:p>
        </p:txBody>
      </p:sp>
      <p:sp>
        <p:nvSpPr>
          <p:cNvPr id="4" name="Slide Number Placeholder 3"/>
          <p:cNvSpPr>
            <a:spLocks noGrp="1"/>
          </p:cNvSpPr>
          <p:nvPr>
            <p:ph type="sldNum" sz="quarter" idx="5"/>
          </p:nvPr>
        </p:nvSpPr>
        <p:spPr/>
        <p:txBody>
          <a:bodyPr/>
          <a:lstStyle/>
          <a:p>
            <a:fld id="{C361EB57-24DD-4909-97F6-589752B5570B}" type="slidenum">
              <a:rPr lang="en-GB" smtClean="0"/>
              <a:t>6</a:t>
            </a:fld>
            <a:endParaRPr lang="en-GB"/>
          </a:p>
        </p:txBody>
      </p:sp>
    </p:spTree>
    <p:extLst>
      <p:ext uri="{BB962C8B-B14F-4D97-AF65-F5344CB8AC3E}">
        <p14:creationId xmlns:p14="http://schemas.microsoft.com/office/powerpoint/2010/main" val="1744567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C9D1D9"/>
                </a:solidFill>
                <a:effectLst/>
                <a:latin typeface="-apple-system"/>
              </a:rPr>
              <a:t>Justify your decision using data, not just visualization. How? Maybe measuring distances, maybe </a:t>
            </a:r>
            <a:r>
              <a:rPr lang="en-GB" b="0" i="0" dirty="0" err="1">
                <a:solidFill>
                  <a:srgbClr val="C9D1D9"/>
                </a:solidFill>
                <a:effectLst/>
                <a:latin typeface="-apple-system"/>
              </a:rPr>
              <a:t>assinging</a:t>
            </a:r>
            <a:r>
              <a:rPr lang="en-GB" b="0" i="0" dirty="0">
                <a:solidFill>
                  <a:srgbClr val="C9D1D9"/>
                </a:solidFill>
                <a:effectLst/>
                <a:latin typeface="-apple-system"/>
              </a:rPr>
              <a:t> weights depending on the importance of your criteria, maybe calculating the density of schools/Starbucks,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C9D1D9"/>
                </a:solidFill>
                <a:effectLst/>
                <a:latin typeface="-apple-system"/>
              </a:rPr>
              <a:t>Option A</a:t>
            </a:r>
          </a:p>
          <a:p>
            <a:pPr algn="l"/>
            <a:r>
              <a:rPr lang="en-GB" b="0" i="0" dirty="0">
                <a:solidFill>
                  <a:srgbClr val="C9D1D9"/>
                </a:solidFill>
                <a:effectLst/>
                <a:latin typeface="-apple-system"/>
              </a:rPr>
              <a:t>From the existing </a:t>
            </a:r>
            <a:r>
              <a:rPr lang="en-GB" b="1" i="0" dirty="0">
                <a:solidFill>
                  <a:srgbClr val="C9D1D9"/>
                </a:solidFill>
                <a:effectLst/>
                <a:latin typeface="-apple-system"/>
              </a:rPr>
              <a:t>companies</a:t>
            </a:r>
            <a:r>
              <a:rPr lang="en-GB" b="0" i="0" dirty="0">
                <a:solidFill>
                  <a:srgbClr val="C9D1D9"/>
                </a:solidFill>
                <a:effectLst/>
                <a:latin typeface="-apple-system"/>
              </a:rPr>
              <a:t>, choose one to steal their current venue 🥷: query and filter the database based on some of your criteria. Then use an API to do queries (from those companies) and check the companies' surroundings to check the other criteria.</a:t>
            </a:r>
          </a:p>
          <a:p>
            <a:pPr algn="l"/>
            <a:r>
              <a:rPr lang="en-GB" b="0" i="0" dirty="0">
                <a:solidFill>
                  <a:srgbClr val="C9D1D9"/>
                </a:solidFill>
                <a:effectLst/>
                <a:latin typeface="-apple-system"/>
              </a:rPr>
              <a:t>Your result will be coordinates.</a:t>
            </a:r>
          </a:p>
          <a:p>
            <a:endParaRPr lang="en-GB" dirty="0"/>
          </a:p>
        </p:txBody>
      </p:sp>
      <p:sp>
        <p:nvSpPr>
          <p:cNvPr id="4" name="Slide Number Placeholder 3"/>
          <p:cNvSpPr>
            <a:spLocks noGrp="1"/>
          </p:cNvSpPr>
          <p:nvPr>
            <p:ph type="sldNum" sz="quarter" idx="5"/>
          </p:nvPr>
        </p:nvSpPr>
        <p:spPr/>
        <p:txBody>
          <a:bodyPr/>
          <a:lstStyle/>
          <a:p>
            <a:fld id="{C361EB57-24DD-4909-97F6-589752B5570B}" type="slidenum">
              <a:rPr lang="en-GB" smtClean="0"/>
              <a:t>7</a:t>
            </a:fld>
            <a:endParaRPr lang="en-GB"/>
          </a:p>
        </p:txBody>
      </p:sp>
    </p:spTree>
    <p:extLst>
      <p:ext uri="{BB962C8B-B14F-4D97-AF65-F5344CB8AC3E}">
        <p14:creationId xmlns:p14="http://schemas.microsoft.com/office/powerpoint/2010/main" val="777346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C9D1D9"/>
                </a:solidFill>
                <a:effectLst/>
                <a:latin typeface="-apple-system"/>
              </a:rPr>
              <a:t>Justify your decision using data, not just visualization. How? Maybe measuring distances, maybe </a:t>
            </a:r>
            <a:r>
              <a:rPr lang="en-GB" b="0" i="0" dirty="0" err="1">
                <a:solidFill>
                  <a:srgbClr val="C9D1D9"/>
                </a:solidFill>
                <a:effectLst/>
                <a:latin typeface="-apple-system"/>
              </a:rPr>
              <a:t>assinging</a:t>
            </a:r>
            <a:r>
              <a:rPr lang="en-GB" b="0" i="0" dirty="0">
                <a:solidFill>
                  <a:srgbClr val="C9D1D9"/>
                </a:solidFill>
                <a:effectLst/>
                <a:latin typeface="-apple-system"/>
              </a:rPr>
              <a:t> weights depending on the importance of your criteria, maybe calculating the density of schools/Starbucks,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C9D1D9"/>
                </a:solidFill>
                <a:effectLst/>
                <a:latin typeface="-apple-system"/>
              </a:rPr>
              <a:t>Option A</a:t>
            </a:r>
          </a:p>
          <a:p>
            <a:pPr algn="l"/>
            <a:r>
              <a:rPr lang="en-GB" b="0" i="0" dirty="0">
                <a:solidFill>
                  <a:srgbClr val="C9D1D9"/>
                </a:solidFill>
                <a:effectLst/>
                <a:latin typeface="-apple-system"/>
              </a:rPr>
              <a:t>From the existing </a:t>
            </a:r>
            <a:r>
              <a:rPr lang="en-GB" b="1" i="0" dirty="0">
                <a:solidFill>
                  <a:srgbClr val="C9D1D9"/>
                </a:solidFill>
                <a:effectLst/>
                <a:latin typeface="-apple-system"/>
              </a:rPr>
              <a:t>companies</a:t>
            </a:r>
            <a:r>
              <a:rPr lang="en-GB" b="0" i="0" dirty="0">
                <a:solidFill>
                  <a:srgbClr val="C9D1D9"/>
                </a:solidFill>
                <a:effectLst/>
                <a:latin typeface="-apple-system"/>
              </a:rPr>
              <a:t>, choose one to steal their current venue 🥷: query and filter the database based on some of your criteria. Then use an API to do queries (from those companies) and check the companies' surroundings to check the other criteria.</a:t>
            </a:r>
          </a:p>
          <a:p>
            <a:pPr algn="l"/>
            <a:r>
              <a:rPr lang="en-GB" b="0" i="0" dirty="0">
                <a:solidFill>
                  <a:srgbClr val="C9D1D9"/>
                </a:solidFill>
                <a:effectLst/>
                <a:latin typeface="-apple-system"/>
              </a:rPr>
              <a:t>Your result will be coordinates.</a:t>
            </a:r>
          </a:p>
          <a:p>
            <a:endParaRPr lang="en-GB" dirty="0"/>
          </a:p>
        </p:txBody>
      </p:sp>
      <p:sp>
        <p:nvSpPr>
          <p:cNvPr id="4" name="Slide Number Placeholder 3"/>
          <p:cNvSpPr>
            <a:spLocks noGrp="1"/>
          </p:cNvSpPr>
          <p:nvPr>
            <p:ph type="sldNum" sz="quarter" idx="5"/>
          </p:nvPr>
        </p:nvSpPr>
        <p:spPr/>
        <p:txBody>
          <a:bodyPr/>
          <a:lstStyle/>
          <a:p>
            <a:fld id="{C361EB57-24DD-4909-97F6-589752B5570B}" type="slidenum">
              <a:rPr lang="en-GB" smtClean="0"/>
              <a:t>8</a:t>
            </a:fld>
            <a:endParaRPr lang="en-GB"/>
          </a:p>
        </p:txBody>
      </p:sp>
    </p:spTree>
    <p:extLst>
      <p:ext uri="{BB962C8B-B14F-4D97-AF65-F5344CB8AC3E}">
        <p14:creationId xmlns:p14="http://schemas.microsoft.com/office/powerpoint/2010/main" val="3598965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C9D1D9"/>
                </a:solidFill>
                <a:effectLst/>
                <a:latin typeface="-apple-system"/>
              </a:rPr>
              <a:t>Justify your decision using data, not just visualization. How? Maybe measuring distances, maybe </a:t>
            </a:r>
            <a:r>
              <a:rPr lang="en-GB" b="0" i="0" dirty="0" err="1">
                <a:solidFill>
                  <a:srgbClr val="C9D1D9"/>
                </a:solidFill>
                <a:effectLst/>
                <a:latin typeface="-apple-system"/>
              </a:rPr>
              <a:t>assinging</a:t>
            </a:r>
            <a:r>
              <a:rPr lang="en-GB" b="0" i="0" dirty="0">
                <a:solidFill>
                  <a:srgbClr val="C9D1D9"/>
                </a:solidFill>
                <a:effectLst/>
                <a:latin typeface="-apple-system"/>
              </a:rPr>
              <a:t> weights depending on the importance of your criteria, maybe calculating the density of schools/Starbucks,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C9D1D9"/>
                </a:solidFill>
                <a:effectLst/>
                <a:latin typeface="-apple-system"/>
              </a:rPr>
              <a:t>Option A</a:t>
            </a:r>
          </a:p>
          <a:p>
            <a:pPr algn="l"/>
            <a:r>
              <a:rPr lang="en-GB" b="0" i="0" dirty="0">
                <a:solidFill>
                  <a:srgbClr val="C9D1D9"/>
                </a:solidFill>
                <a:effectLst/>
                <a:latin typeface="-apple-system"/>
              </a:rPr>
              <a:t>From the existing </a:t>
            </a:r>
            <a:r>
              <a:rPr lang="en-GB" b="1" i="0" dirty="0">
                <a:solidFill>
                  <a:srgbClr val="C9D1D9"/>
                </a:solidFill>
                <a:effectLst/>
                <a:latin typeface="-apple-system"/>
              </a:rPr>
              <a:t>companies</a:t>
            </a:r>
            <a:r>
              <a:rPr lang="en-GB" b="0" i="0" dirty="0">
                <a:solidFill>
                  <a:srgbClr val="C9D1D9"/>
                </a:solidFill>
                <a:effectLst/>
                <a:latin typeface="-apple-system"/>
              </a:rPr>
              <a:t>, choose one to steal their current venue 🥷: query and filter the database based on some of your criteria. Then use an API to do queries (from those companies) and check the companies' surroundings to check the other criteria.</a:t>
            </a:r>
          </a:p>
          <a:p>
            <a:pPr algn="l"/>
            <a:r>
              <a:rPr lang="en-GB" b="0" i="0" dirty="0">
                <a:solidFill>
                  <a:srgbClr val="C9D1D9"/>
                </a:solidFill>
                <a:effectLst/>
                <a:latin typeface="-apple-system"/>
              </a:rPr>
              <a:t>Your result will be coordinates.</a:t>
            </a:r>
          </a:p>
          <a:p>
            <a:endParaRPr lang="en-GB" dirty="0"/>
          </a:p>
        </p:txBody>
      </p:sp>
      <p:sp>
        <p:nvSpPr>
          <p:cNvPr id="4" name="Slide Number Placeholder 3"/>
          <p:cNvSpPr>
            <a:spLocks noGrp="1"/>
          </p:cNvSpPr>
          <p:nvPr>
            <p:ph type="sldNum" sz="quarter" idx="5"/>
          </p:nvPr>
        </p:nvSpPr>
        <p:spPr/>
        <p:txBody>
          <a:bodyPr/>
          <a:lstStyle/>
          <a:p>
            <a:fld id="{C361EB57-24DD-4909-97F6-589752B5570B}" type="slidenum">
              <a:rPr lang="en-GB" smtClean="0"/>
              <a:t>9</a:t>
            </a:fld>
            <a:endParaRPr lang="en-GB"/>
          </a:p>
        </p:txBody>
      </p:sp>
    </p:spTree>
    <p:extLst>
      <p:ext uri="{BB962C8B-B14F-4D97-AF65-F5344CB8AC3E}">
        <p14:creationId xmlns:p14="http://schemas.microsoft.com/office/powerpoint/2010/main" val="3209840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1DD3-B5B5-444D-85DF-39EDDA0993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57C9326-1A94-20DC-1B5C-877535B471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CBA3BA0-C427-7B07-352C-4475973771B2}"/>
              </a:ext>
            </a:extLst>
          </p:cNvPr>
          <p:cNvSpPr>
            <a:spLocks noGrp="1"/>
          </p:cNvSpPr>
          <p:nvPr>
            <p:ph type="dt" sz="half" idx="10"/>
          </p:nvPr>
        </p:nvSpPr>
        <p:spPr/>
        <p:txBody>
          <a:bodyPr/>
          <a:lstStyle/>
          <a:p>
            <a:fld id="{008D5E79-E18B-44BC-B9BB-F2F18AA62E5A}" type="datetimeFigureOut">
              <a:rPr lang="en-GB" smtClean="0"/>
              <a:t>13/02/2023</a:t>
            </a:fld>
            <a:endParaRPr lang="en-GB"/>
          </a:p>
        </p:txBody>
      </p:sp>
      <p:sp>
        <p:nvSpPr>
          <p:cNvPr id="5" name="Footer Placeholder 4">
            <a:extLst>
              <a:ext uri="{FF2B5EF4-FFF2-40B4-BE49-F238E27FC236}">
                <a16:creationId xmlns:a16="http://schemas.microsoft.com/office/drawing/2014/main" id="{ED3C5E95-418B-3AAB-8766-8A6E1EFC67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7C3D6D8-A168-B12E-98FD-86501C9A6C3D}"/>
              </a:ext>
            </a:extLst>
          </p:cNvPr>
          <p:cNvSpPr>
            <a:spLocks noGrp="1"/>
          </p:cNvSpPr>
          <p:nvPr>
            <p:ph type="sldNum" sz="quarter" idx="12"/>
          </p:nvPr>
        </p:nvSpPr>
        <p:spPr/>
        <p:txBody>
          <a:bodyPr/>
          <a:lstStyle/>
          <a:p>
            <a:fld id="{004C1278-577F-47BA-8DBE-009E6ED80B2A}" type="slidenum">
              <a:rPr lang="en-GB" smtClean="0"/>
              <a:t>‹#›</a:t>
            </a:fld>
            <a:endParaRPr lang="en-GB"/>
          </a:p>
        </p:txBody>
      </p:sp>
    </p:spTree>
    <p:extLst>
      <p:ext uri="{BB962C8B-B14F-4D97-AF65-F5344CB8AC3E}">
        <p14:creationId xmlns:p14="http://schemas.microsoft.com/office/powerpoint/2010/main" val="2908289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2C587-5F46-3024-C8A8-3F6EB4B7442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1378476-7ADF-DAE1-30D8-77A5AC9194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9D1BED-BBF9-5AD7-BD64-CCFF0A446FDE}"/>
              </a:ext>
            </a:extLst>
          </p:cNvPr>
          <p:cNvSpPr>
            <a:spLocks noGrp="1"/>
          </p:cNvSpPr>
          <p:nvPr>
            <p:ph type="dt" sz="half" idx="10"/>
          </p:nvPr>
        </p:nvSpPr>
        <p:spPr/>
        <p:txBody>
          <a:bodyPr/>
          <a:lstStyle/>
          <a:p>
            <a:fld id="{008D5E79-E18B-44BC-B9BB-F2F18AA62E5A}" type="datetimeFigureOut">
              <a:rPr lang="en-GB" smtClean="0"/>
              <a:t>13/02/2023</a:t>
            </a:fld>
            <a:endParaRPr lang="en-GB"/>
          </a:p>
        </p:txBody>
      </p:sp>
      <p:sp>
        <p:nvSpPr>
          <p:cNvPr id="5" name="Footer Placeholder 4">
            <a:extLst>
              <a:ext uri="{FF2B5EF4-FFF2-40B4-BE49-F238E27FC236}">
                <a16:creationId xmlns:a16="http://schemas.microsoft.com/office/drawing/2014/main" id="{18FDD892-4703-4136-522E-D853425A93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A0E0AA-7589-D57E-E6D5-D66910F0A55A}"/>
              </a:ext>
            </a:extLst>
          </p:cNvPr>
          <p:cNvSpPr>
            <a:spLocks noGrp="1"/>
          </p:cNvSpPr>
          <p:nvPr>
            <p:ph type="sldNum" sz="quarter" idx="12"/>
          </p:nvPr>
        </p:nvSpPr>
        <p:spPr/>
        <p:txBody>
          <a:bodyPr/>
          <a:lstStyle/>
          <a:p>
            <a:fld id="{004C1278-577F-47BA-8DBE-009E6ED80B2A}" type="slidenum">
              <a:rPr lang="en-GB" smtClean="0"/>
              <a:t>‹#›</a:t>
            </a:fld>
            <a:endParaRPr lang="en-GB"/>
          </a:p>
        </p:txBody>
      </p:sp>
    </p:spTree>
    <p:extLst>
      <p:ext uri="{BB962C8B-B14F-4D97-AF65-F5344CB8AC3E}">
        <p14:creationId xmlns:p14="http://schemas.microsoft.com/office/powerpoint/2010/main" val="1345390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9700B-5BEE-9830-A82C-AE1A7510B4E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39BE761-C379-FD93-46FB-63F2C61D14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976E1F-DC20-C55E-8659-40BDA15DB506}"/>
              </a:ext>
            </a:extLst>
          </p:cNvPr>
          <p:cNvSpPr>
            <a:spLocks noGrp="1"/>
          </p:cNvSpPr>
          <p:nvPr>
            <p:ph type="dt" sz="half" idx="10"/>
          </p:nvPr>
        </p:nvSpPr>
        <p:spPr/>
        <p:txBody>
          <a:bodyPr/>
          <a:lstStyle/>
          <a:p>
            <a:fld id="{008D5E79-E18B-44BC-B9BB-F2F18AA62E5A}" type="datetimeFigureOut">
              <a:rPr lang="en-GB" smtClean="0"/>
              <a:t>13/02/2023</a:t>
            </a:fld>
            <a:endParaRPr lang="en-GB"/>
          </a:p>
        </p:txBody>
      </p:sp>
      <p:sp>
        <p:nvSpPr>
          <p:cNvPr id="5" name="Footer Placeholder 4">
            <a:extLst>
              <a:ext uri="{FF2B5EF4-FFF2-40B4-BE49-F238E27FC236}">
                <a16:creationId xmlns:a16="http://schemas.microsoft.com/office/drawing/2014/main" id="{B7E75D1E-8281-258B-D539-5EDD269826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F378C1-5F02-1CB7-F928-953AF81DDD4F}"/>
              </a:ext>
            </a:extLst>
          </p:cNvPr>
          <p:cNvSpPr>
            <a:spLocks noGrp="1"/>
          </p:cNvSpPr>
          <p:nvPr>
            <p:ph type="sldNum" sz="quarter" idx="12"/>
          </p:nvPr>
        </p:nvSpPr>
        <p:spPr/>
        <p:txBody>
          <a:bodyPr/>
          <a:lstStyle/>
          <a:p>
            <a:fld id="{004C1278-577F-47BA-8DBE-009E6ED80B2A}" type="slidenum">
              <a:rPr lang="en-GB" smtClean="0"/>
              <a:t>‹#›</a:t>
            </a:fld>
            <a:endParaRPr lang="en-GB"/>
          </a:p>
        </p:txBody>
      </p:sp>
    </p:spTree>
    <p:extLst>
      <p:ext uri="{BB962C8B-B14F-4D97-AF65-F5344CB8AC3E}">
        <p14:creationId xmlns:p14="http://schemas.microsoft.com/office/powerpoint/2010/main" val="4101681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D61BC-86C5-990B-F511-3DEAB4960A9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2FBB627-04EA-F0F6-0795-33C433B51E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82E88F5-C813-F391-72E2-57891A463A06}"/>
              </a:ext>
            </a:extLst>
          </p:cNvPr>
          <p:cNvSpPr>
            <a:spLocks noGrp="1"/>
          </p:cNvSpPr>
          <p:nvPr>
            <p:ph type="dt" sz="half" idx="10"/>
          </p:nvPr>
        </p:nvSpPr>
        <p:spPr/>
        <p:txBody>
          <a:bodyPr/>
          <a:lstStyle/>
          <a:p>
            <a:fld id="{008D5E79-E18B-44BC-B9BB-F2F18AA62E5A}" type="datetimeFigureOut">
              <a:rPr lang="en-GB" smtClean="0"/>
              <a:t>13/02/2023</a:t>
            </a:fld>
            <a:endParaRPr lang="en-GB"/>
          </a:p>
        </p:txBody>
      </p:sp>
      <p:sp>
        <p:nvSpPr>
          <p:cNvPr id="5" name="Footer Placeholder 4">
            <a:extLst>
              <a:ext uri="{FF2B5EF4-FFF2-40B4-BE49-F238E27FC236}">
                <a16:creationId xmlns:a16="http://schemas.microsoft.com/office/drawing/2014/main" id="{0CA27DF1-9C60-242F-4C63-9491563AB80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09115FF-F1D5-350F-69EB-09FB387E2E4E}"/>
              </a:ext>
            </a:extLst>
          </p:cNvPr>
          <p:cNvSpPr>
            <a:spLocks noGrp="1"/>
          </p:cNvSpPr>
          <p:nvPr>
            <p:ph type="sldNum" sz="quarter" idx="12"/>
          </p:nvPr>
        </p:nvSpPr>
        <p:spPr/>
        <p:txBody>
          <a:bodyPr/>
          <a:lstStyle/>
          <a:p>
            <a:fld id="{004C1278-577F-47BA-8DBE-009E6ED80B2A}" type="slidenum">
              <a:rPr lang="en-GB" smtClean="0"/>
              <a:t>‹#›</a:t>
            </a:fld>
            <a:endParaRPr lang="en-GB"/>
          </a:p>
        </p:txBody>
      </p:sp>
    </p:spTree>
    <p:extLst>
      <p:ext uri="{BB962C8B-B14F-4D97-AF65-F5344CB8AC3E}">
        <p14:creationId xmlns:p14="http://schemas.microsoft.com/office/powerpoint/2010/main" val="679504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260A6-F092-3DD5-4DE3-661C177DD0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58F4CD1-C110-DBBB-CE27-BA0334F027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D3B786-8820-7C33-C04F-9327DBC74017}"/>
              </a:ext>
            </a:extLst>
          </p:cNvPr>
          <p:cNvSpPr>
            <a:spLocks noGrp="1"/>
          </p:cNvSpPr>
          <p:nvPr>
            <p:ph type="dt" sz="half" idx="10"/>
          </p:nvPr>
        </p:nvSpPr>
        <p:spPr/>
        <p:txBody>
          <a:bodyPr/>
          <a:lstStyle/>
          <a:p>
            <a:fld id="{008D5E79-E18B-44BC-B9BB-F2F18AA62E5A}" type="datetimeFigureOut">
              <a:rPr lang="en-GB" smtClean="0"/>
              <a:t>13/02/2023</a:t>
            </a:fld>
            <a:endParaRPr lang="en-GB"/>
          </a:p>
        </p:txBody>
      </p:sp>
      <p:sp>
        <p:nvSpPr>
          <p:cNvPr id="5" name="Footer Placeholder 4">
            <a:extLst>
              <a:ext uri="{FF2B5EF4-FFF2-40B4-BE49-F238E27FC236}">
                <a16:creationId xmlns:a16="http://schemas.microsoft.com/office/drawing/2014/main" id="{0F21B8A0-CDC5-7A69-5085-BD3A5DF2226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A6746F-CC62-B56C-C12F-3584D6A6BA2E}"/>
              </a:ext>
            </a:extLst>
          </p:cNvPr>
          <p:cNvSpPr>
            <a:spLocks noGrp="1"/>
          </p:cNvSpPr>
          <p:nvPr>
            <p:ph type="sldNum" sz="quarter" idx="12"/>
          </p:nvPr>
        </p:nvSpPr>
        <p:spPr/>
        <p:txBody>
          <a:bodyPr/>
          <a:lstStyle/>
          <a:p>
            <a:fld id="{004C1278-577F-47BA-8DBE-009E6ED80B2A}" type="slidenum">
              <a:rPr lang="en-GB" smtClean="0"/>
              <a:t>‹#›</a:t>
            </a:fld>
            <a:endParaRPr lang="en-GB"/>
          </a:p>
        </p:txBody>
      </p:sp>
    </p:spTree>
    <p:extLst>
      <p:ext uri="{BB962C8B-B14F-4D97-AF65-F5344CB8AC3E}">
        <p14:creationId xmlns:p14="http://schemas.microsoft.com/office/powerpoint/2010/main" val="999973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06E4-2295-CC3D-F22A-0C4D256B24E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2327DFC-B327-7DEE-5D47-BA39053262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DE242DB-1CAE-D234-E88D-F3659A653D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D8ECF34-985D-091E-239D-45177978FEE4}"/>
              </a:ext>
            </a:extLst>
          </p:cNvPr>
          <p:cNvSpPr>
            <a:spLocks noGrp="1"/>
          </p:cNvSpPr>
          <p:nvPr>
            <p:ph type="dt" sz="half" idx="10"/>
          </p:nvPr>
        </p:nvSpPr>
        <p:spPr/>
        <p:txBody>
          <a:bodyPr/>
          <a:lstStyle/>
          <a:p>
            <a:fld id="{008D5E79-E18B-44BC-B9BB-F2F18AA62E5A}" type="datetimeFigureOut">
              <a:rPr lang="en-GB" smtClean="0"/>
              <a:t>13/02/2023</a:t>
            </a:fld>
            <a:endParaRPr lang="en-GB"/>
          </a:p>
        </p:txBody>
      </p:sp>
      <p:sp>
        <p:nvSpPr>
          <p:cNvPr id="6" name="Footer Placeholder 5">
            <a:extLst>
              <a:ext uri="{FF2B5EF4-FFF2-40B4-BE49-F238E27FC236}">
                <a16:creationId xmlns:a16="http://schemas.microsoft.com/office/drawing/2014/main" id="{09E2385E-AFC9-4330-E563-BF343754B16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72CF852-EEA1-CDB8-D97F-173E0669CC6A}"/>
              </a:ext>
            </a:extLst>
          </p:cNvPr>
          <p:cNvSpPr>
            <a:spLocks noGrp="1"/>
          </p:cNvSpPr>
          <p:nvPr>
            <p:ph type="sldNum" sz="quarter" idx="12"/>
          </p:nvPr>
        </p:nvSpPr>
        <p:spPr/>
        <p:txBody>
          <a:bodyPr/>
          <a:lstStyle/>
          <a:p>
            <a:fld id="{004C1278-577F-47BA-8DBE-009E6ED80B2A}" type="slidenum">
              <a:rPr lang="en-GB" smtClean="0"/>
              <a:t>‹#›</a:t>
            </a:fld>
            <a:endParaRPr lang="en-GB"/>
          </a:p>
        </p:txBody>
      </p:sp>
    </p:spTree>
    <p:extLst>
      <p:ext uri="{BB962C8B-B14F-4D97-AF65-F5344CB8AC3E}">
        <p14:creationId xmlns:p14="http://schemas.microsoft.com/office/powerpoint/2010/main" val="1087577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76B2-0A01-1924-92AC-B47A51934D9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616EAF0-B2CC-7DE0-AD5D-E54E077FD5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E57EBE-49AF-D410-0B93-27146C80B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69ED3B4-ADD0-DE1F-0ADD-1600CBFBD9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1D8FD3-279D-E4B2-06B6-13F8FECB17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13C36EE-7F65-C390-4869-9B68D8559B3F}"/>
              </a:ext>
            </a:extLst>
          </p:cNvPr>
          <p:cNvSpPr>
            <a:spLocks noGrp="1"/>
          </p:cNvSpPr>
          <p:nvPr>
            <p:ph type="dt" sz="half" idx="10"/>
          </p:nvPr>
        </p:nvSpPr>
        <p:spPr/>
        <p:txBody>
          <a:bodyPr/>
          <a:lstStyle/>
          <a:p>
            <a:fld id="{008D5E79-E18B-44BC-B9BB-F2F18AA62E5A}" type="datetimeFigureOut">
              <a:rPr lang="en-GB" smtClean="0"/>
              <a:t>13/02/2023</a:t>
            </a:fld>
            <a:endParaRPr lang="en-GB"/>
          </a:p>
        </p:txBody>
      </p:sp>
      <p:sp>
        <p:nvSpPr>
          <p:cNvPr id="8" name="Footer Placeholder 7">
            <a:extLst>
              <a:ext uri="{FF2B5EF4-FFF2-40B4-BE49-F238E27FC236}">
                <a16:creationId xmlns:a16="http://schemas.microsoft.com/office/drawing/2014/main" id="{736300E6-83AC-18BB-CEAA-236DEAEB3E4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1DF28B2-A7E8-1FA1-EC0B-36C0CDE76167}"/>
              </a:ext>
            </a:extLst>
          </p:cNvPr>
          <p:cNvSpPr>
            <a:spLocks noGrp="1"/>
          </p:cNvSpPr>
          <p:nvPr>
            <p:ph type="sldNum" sz="quarter" idx="12"/>
          </p:nvPr>
        </p:nvSpPr>
        <p:spPr/>
        <p:txBody>
          <a:bodyPr/>
          <a:lstStyle/>
          <a:p>
            <a:fld id="{004C1278-577F-47BA-8DBE-009E6ED80B2A}" type="slidenum">
              <a:rPr lang="en-GB" smtClean="0"/>
              <a:t>‹#›</a:t>
            </a:fld>
            <a:endParaRPr lang="en-GB"/>
          </a:p>
        </p:txBody>
      </p:sp>
    </p:spTree>
    <p:extLst>
      <p:ext uri="{BB962C8B-B14F-4D97-AF65-F5344CB8AC3E}">
        <p14:creationId xmlns:p14="http://schemas.microsoft.com/office/powerpoint/2010/main" val="3828630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9291E-3C73-5BA3-C700-2064FBF9B8D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046DF9E-A0E1-DDFC-E5E3-264A62532853}"/>
              </a:ext>
            </a:extLst>
          </p:cNvPr>
          <p:cNvSpPr>
            <a:spLocks noGrp="1"/>
          </p:cNvSpPr>
          <p:nvPr>
            <p:ph type="dt" sz="half" idx="10"/>
          </p:nvPr>
        </p:nvSpPr>
        <p:spPr/>
        <p:txBody>
          <a:bodyPr/>
          <a:lstStyle/>
          <a:p>
            <a:fld id="{008D5E79-E18B-44BC-B9BB-F2F18AA62E5A}" type="datetimeFigureOut">
              <a:rPr lang="en-GB" smtClean="0"/>
              <a:t>13/02/2023</a:t>
            </a:fld>
            <a:endParaRPr lang="en-GB"/>
          </a:p>
        </p:txBody>
      </p:sp>
      <p:sp>
        <p:nvSpPr>
          <p:cNvPr id="4" name="Footer Placeholder 3">
            <a:extLst>
              <a:ext uri="{FF2B5EF4-FFF2-40B4-BE49-F238E27FC236}">
                <a16:creationId xmlns:a16="http://schemas.microsoft.com/office/drawing/2014/main" id="{17EFB13C-2B80-4F6D-DE9E-69BEB549AAF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ABE18E6-A378-86E2-24D1-0FCCEA267F8A}"/>
              </a:ext>
            </a:extLst>
          </p:cNvPr>
          <p:cNvSpPr>
            <a:spLocks noGrp="1"/>
          </p:cNvSpPr>
          <p:nvPr>
            <p:ph type="sldNum" sz="quarter" idx="12"/>
          </p:nvPr>
        </p:nvSpPr>
        <p:spPr/>
        <p:txBody>
          <a:bodyPr/>
          <a:lstStyle/>
          <a:p>
            <a:fld id="{004C1278-577F-47BA-8DBE-009E6ED80B2A}" type="slidenum">
              <a:rPr lang="en-GB" smtClean="0"/>
              <a:t>‹#›</a:t>
            </a:fld>
            <a:endParaRPr lang="en-GB"/>
          </a:p>
        </p:txBody>
      </p:sp>
    </p:spTree>
    <p:extLst>
      <p:ext uri="{BB962C8B-B14F-4D97-AF65-F5344CB8AC3E}">
        <p14:creationId xmlns:p14="http://schemas.microsoft.com/office/powerpoint/2010/main" val="339127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8F4D27-3331-4660-F535-21357EB67455}"/>
              </a:ext>
            </a:extLst>
          </p:cNvPr>
          <p:cNvSpPr>
            <a:spLocks noGrp="1"/>
          </p:cNvSpPr>
          <p:nvPr>
            <p:ph type="dt" sz="half" idx="10"/>
          </p:nvPr>
        </p:nvSpPr>
        <p:spPr/>
        <p:txBody>
          <a:bodyPr/>
          <a:lstStyle/>
          <a:p>
            <a:fld id="{008D5E79-E18B-44BC-B9BB-F2F18AA62E5A}" type="datetimeFigureOut">
              <a:rPr lang="en-GB" smtClean="0"/>
              <a:t>13/02/2023</a:t>
            </a:fld>
            <a:endParaRPr lang="en-GB"/>
          </a:p>
        </p:txBody>
      </p:sp>
      <p:sp>
        <p:nvSpPr>
          <p:cNvPr id="3" name="Footer Placeholder 2">
            <a:extLst>
              <a:ext uri="{FF2B5EF4-FFF2-40B4-BE49-F238E27FC236}">
                <a16:creationId xmlns:a16="http://schemas.microsoft.com/office/drawing/2014/main" id="{6F83C3FF-38CD-B08B-E0C6-6D26F92CBA8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413AE0E-B897-3247-BEF1-9DA6605D6FFB}"/>
              </a:ext>
            </a:extLst>
          </p:cNvPr>
          <p:cNvSpPr>
            <a:spLocks noGrp="1"/>
          </p:cNvSpPr>
          <p:nvPr>
            <p:ph type="sldNum" sz="quarter" idx="12"/>
          </p:nvPr>
        </p:nvSpPr>
        <p:spPr/>
        <p:txBody>
          <a:bodyPr/>
          <a:lstStyle/>
          <a:p>
            <a:fld id="{004C1278-577F-47BA-8DBE-009E6ED80B2A}" type="slidenum">
              <a:rPr lang="en-GB" smtClean="0"/>
              <a:t>‹#›</a:t>
            </a:fld>
            <a:endParaRPr lang="en-GB"/>
          </a:p>
        </p:txBody>
      </p:sp>
    </p:spTree>
    <p:extLst>
      <p:ext uri="{BB962C8B-B14F-4D97-AF65-F5344CB8AC3E}">
        <p14:creationId xmlns:p14="http://schemas.microsoft.com/office/powerpoint/2010/main" val="2389172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F28ED-BC46-FAD6-B55A-FDF63FBB3E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23F4F04-685B-E0D7-D042-696557466E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D4C5079-9966-5971-5442-42789E30B2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DD58DF-8550-6CC2-C73D-1872058D9892}"/>
              </a:ext>
            </a:extLst>
          </p:cNvPr>
          <p:cNvSpPr>
            <a:spLocks noGrp="1"/>
          </p:cNvSpPr>
          <p:nvPr>
            <p:ph type="dt" sz="half" idx="10"/>
          </p:nvPr>
        </p:nvSpPr>
        <p:spPr/>
        <p:txBody>
          <a:bodyPr/>
          <a:lstStyle/>
          <a:p>
            <a:fld id="{008D5E79-E18B-44BC-B9BB-F2F18AA62E5A}" type="datetimeFigureOut">
              <a:rPr lang="en-GB" smtClean="0"/>
              <a:t>13/02/2023</a:t>
            </a:fld>
            <a:endParaRPr lang="en-GB"/>
          </a:p>
        </p:txBody>
      </p:sp>
      <p:sp>
        <p:nvSpPr>
          <p:cNvPr id="6" name="Footer Placeholder 5">
            <a:extLst>
              <a:ext uri="{FF2B5EF4-FFF2-40B4-BE49-F238E27FC236}">
                <a16:creationId xmlns:a16="http://schemas.microsoft.com/office/drawing/2014/main" id="{50D6D00A-CBCB-84A9-C9B8-75A34B52CA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84BCC9A-C460-B170-35FE-43A6A76B7D35}"/>
              </a:ext>
            </a:extLst>
          </p:cNvPr>
          <p:cNvSpPr>
            <a:spLocks noGrp="1"/>
          </p:cNvSpPr>
          <p:nvPr>
            <p:ph type="sldNum" sz="quarter" idx="12"/>
          </p:nvPr>
        </p:nvSpPr>
        <p:spPr/>
        <p:txBody>
          <a:bodyPr/>
          <a:lstStyle/>
          <a:p>
            <a:fld id="{004C1278-577F-47BA-8DBE-009E6ED80B2A}" type="slidenum">
              <a:rPr lang="en-GB" smtClean="0"/>
              <a:t>‹#›</a:t>
            </a:fld>
            <a:endParaRPr lang="en-GB"/>
          </a:p>
        </p:txBody>
      </p:sp>
    </p:spTree>
    <p:extLst>
      <p:ext uri="{BB962C8B-B14F-4D97-AF65-F5344CB8AC3E}">
        <p14:creationId xmlns:p14="http://schemas.microsoft.com/office/powerpoint/2010/main" val="2636773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909A4-3381-88D4-7153-32CF9C10FA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5A57393-CEE3-B5D0-B0A6-ECB5A30A11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C985687-D0C7-2ABB-2421-90368FD2FA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1CC2C3-2EE6-DA1E-C83E-190FDDCF2F8E}"/>
              </a:ext>
            </a:extLst>
          </p:cNvPr>
          <p:cNvSpPr>
            <a:spLocks noGrp="1"/>
          </p:cNvSpPr>
          <p:nvPr>
            <p:ph type="dt" sz="half" idx="10"/>
          </p:nvPr>
        </p:nvSpPr>
        <p:spPr/>
        <p:txBody>
          <a:bodyPr/>
          <a:lstStyle/>
          <a:p>
            <a:fld id="{008D5E79-E18B-44BC-B9BB-F2F18AA62E5A}" type="datetimeFigureOut">
              <a:rPr lang="en-GB" smtClean="0"/>
              <a:t>13/02/2023</a:t>
            </a:fld>
            <a:endParaRPr lang="en-GB"/>
          </a:p>
        </p:txBody>
      </p:sp>
      <p:sp>
        <p:nvSpPr>
          <p:cNvPr id="6" name="Footer Placeholder 5">
            <a:extLst>
              <a:ext uri="{FF2B5EF4-FFF2-40B4-BE49-F238E27FC236}">
                <a16:creationId xmlns:a16="http://schemas.microsoft.com/office/drawing/2014/main" id="{A1637AAF-F770-EB98-FD54-468A1E202B5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5DDD43-7F9D-79D0-B908-EFBD3BFD5D76}"/>
              </a:ext>
            </a:extLst>
          </p:cNvPr>
          <p:cNvSpPr>
            <a:spLocks noGrp="1"/>
          </p:cNvSpPr>
          <p:nvPr>
            <p:ph type="sldNum" sz="quarter" idx="12"/>
          </p:nvPr>
        </p:nvSpPr>
        <p:spPr/>
        <p:txBody>
          <a:bodyPr/>
          <a:lstStyle/>
          <a:p>
            <a:fld id="{004C1278-577F-47BA-8DBE-009E6ED80B2A}" type="slidenum">
              <a:rPr lang="en-GB" smtClean="0"/>
              <a:t>‹#›</a:t>
            </a:fld>
            <a:endParaRPr lang="en-GB"/>
          </a:p>
        </p:txBody>
      </p:sp>
    </p:spTree>
    <p:extLst>
      <p:ext uri="{BB962C8B-B14F-4D97-AF65-F5344CB8AC3E}">
        <p14:creationId xmlns:p14="http://schemas.microsoft.com/office/powerpoint/2010/main" val="3885694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677A59-79C4-2594-F57C-85C23009D3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7B808A6-1E74-5565-62C4-AD10E263F4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0445935-F3CE-0D3B-F1DC-0FF3379E32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8D5E79-E18B-44BC-B9BB-F2F18AA62E5A}" type="datetimeFigureOut">
              <a:rPr lang="en-GB" smtClean="0"/>
              <a:t>13/02/2023</a:t>
            </a:fld>
            <a:endParaRPr lang="en-GB"/>
          </a:p>
        </p:txBody>
      </p:sp>
      <p:sp>
        <p:nvSpPr>
          <p:cNvPr id="5" name="Footer Placeholder 4">
            <a:extLst>
              <a:ext uri="{FF2B5EF4-FFF2-40B4-BE49-F238E27FC236}">
                <a16:creationId xmlns:a16="http://schemas.microsoft.com/office/drawing/2014/main" id="{F49FC041-7F80-68F1-DBF3-70907BB2A6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EB60E3E-7F8B-2730-2AB9-27111EE9AE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4C1278-577F-47BA-8DBE-009E6ED80B2A}" type="slidenum">
              <a:rPr lang="en-GB" smtClean="0"/>
              <a:t>‹#›</a:t>
            </a:fld>
            <a:endParaRPr lang="en-GB"/>
          </a:p>
        </p:txBody>
      </p:sp>
    </p:spTree>
    <p:extLst>
      <p:ext uri="{BB962C8B-B14F-4D97-AF65-F5344CB8AC3E}">
        <p14:creationId xmlns:p14="http://schemas.microsoft.com/office/powerpoint/2010/main" val="2210232130"/>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sv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jpg"/></Relationships>
</file>

<file path=ppt/slides/_rels/slide1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jp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jpg"/><Relationship Id="rId7" Type="http://schemas.openxmlformats.org/officeDocument/2006/relationships/image" Target="../media/image24.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sv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a:extLst>
              <a:ext uri="{FF2B5EF4-FFF2-40B4-BE49-F238E27FC236}">
                <a16:creationId xmlns:a16="http://schemas.microsoft.com/office/drawing/2014/main" id="{C875A100-7B54-542E-854E-3D0DA55B5416}"/>
              </a:ext>
            </a:extLst>
          </p:cNvPr>
          <p:cNvPicPr>
            <a:picLocks noChangeAspect="1"/>
          </p:cNvPicPr>
          <p:nvPr/>
        </p:nvPicPr>
        <p:blipFill rotWithShape="1">
          <a:blip r:embed="rId3">
            <a:alphaModFix amt="35000"/>
          </a:blip>
          <a:srcRect t="9731" b="984"/>
          <a:stretch/>
        </p:blipFill>
        <p:spPr>
          <a:xfrm>
            <a:off x="-1" y="10"/>
            <a:ext cx="12192001" cy="6857990"/>
          </a:xfrm>
          <a:prstGeom prst="rect">
            <a:avLst/>
          </a:prstGeom>
        </p:spPr>
      </p:pic>
      <p:cxnSp>
        <p:nvCxnSpPr>
          <p:cNvPr id="22" name="Straight Connector 2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E18BB46-F93C-C0EA-0DB8-511D895E3382}"/>
              </a:ext>
            </a:extLst>
          </p:cNvPr>
          <p:cNvSpPr>
            <a:spLocks noGrp="1"/>
          </p:cNvSpPr>
          <p:nvPr>
            <p:ph idx="1"/>
          </p:nvPr>
        </p:nvSpPr>
        <p:spPr>
          <a:xfrm>
            <a:off x="5155379" y="1065862"/>
            <a:ext cx="5744685" cy="4726276"/>
          </a:xfrm>
        </p:spPr>
        <p:txBody>
          <a:bodyPr anchor="ctr">
            <a:normAutofit/>
          </a:bodyPr>
          <a:lstStyle/>
          <a:p>
            <a:pPr marL="0" indent="0">
              <a:buNone/>
            </a:pPr>
            <a:r>
              <a:rPr lang="es-ES" sz="2400" dirty="0">
                <a:solidFill>
                  <a:schemeClr val="accent4">
                    <a:lumMod val="20000"/>
                    <a:lumOff val="80000"/>
                  </a:schemeClr>
                </a:solidFill>
              </a:rPr>
              <a:t>New </a:t>
            </a:r>
            <a:r>
              <a:rPr lang="es-ES" sz="2400" dirty="0" err="1">
                <a:solidFill>
                  <a:schemeClr val="accent4">
                    <a:lumMod val="20000"/>
                    <a:lumOff val="80000"/>
                  </a:schemeClr>
                </a:solidFill>
              </a:rPr>
              <a:t>offices</a:t>
            </a:r>
            <a:r>
              <a:rPr lang="es-ES" sz="2400" dirty="0">
                <a:solidFill>
                  <a:schemeClr val="accent4">
                    <a:lumMod val="20000"/>
                    <a:lumOff val="80000"/>
                  </a:schemeClr>
                </a:solidFill>
              </a:rPr>
              <a:t> are </a:t>
            </a:r>
            <a:r>
              <a:rPr lang="es-ES" sz="2400" dirty="0" err="1">
                <a:solidFill>
                  <a:schemeClr val="accent4">
                    <a:lumMod val="20000"/>
                    <a:lumOff val="80000"/>
                  </a:schemeClr>
                </a:solidFill>
              </a:rPr>
              <a:t>needed</a:t>
            </a:r>
            <a:r>
              <a:rPr lang="es-ES" sz="2400" dirty="0">
                <a:solidFill>
                  <a:schemeClr val="accent4">
                    <a:lumMod val="20000"/>
                    <a:lumOff val="80000"/>
                  </a:schemeClr>
                </a:solidFill>
              </a:rPr>
              <a:t>?</a:t>
            </a:r>
          </a:p>
          <a:p>
            <a:pPr marL="0" indent="0">
              <a:buNone/>
            </a:pPr>
            <a:r>
              <a:rPr lang="es-ES" sz="2400" dirty="0">
                <a:solidFill>
                  <a:schemeClr val="accent4">
                    <a:lumMod val="20000"/>
                    <a:lumOff val="80000"/>
                  </a:schemeClr>
                </a:solidFill>
              </a:rPr>
              <a:t>New office </a:t>
            </a:r>
            <a:r>
              <a:rPr lang="es-ES" sz="2400" dirty="0" err="1">
                <a:solidFill>
                  <a:schemeClr val="accent4">
                    <a:lumMod val="20000"/>
                    <a:lumOff val="80000"/>
                  </a:schemeClr>
                </a:solidFill>
              </a:rPr>
              <a:t>found</a:t>
            </a:r>
            <a:r>
              <a:rPr lang="es-ES" sz="2400" dirty="0">
                <a:solidFill>
                  <a:schemeClr val="accent4">
                    <a:lumMod val="20000"/>
                    <a:lumOff val="80000"/>
                  </a:schemeClr>
                </a:solidFill>
              </a:rPr>
              <a:t>!</a:t>
            </a:r>
            <a:br>
              <a:rPr lang="es-ES" sz="2400" dirty="0">
                <a:solidFill>
                  <a:schemeClr val="accent4">
                    <a:lumMod val="20000"/>
                    <a:lumOff val="80000"/>
                  </a:schemeClr>
                </a:solidFill>
              </a:rPr>
            </a:br>
            <a:endParaRPr lang="es-ES" sz="2400" dirty="0">
              <a:solidFill>
                <a:schemeClr val="accent4">
                  <a:lumMod val="20000"/>
                  <a:lumOff val="80000"/>
                </a:schemeClr>
              </a:solidFill>
            </a:endParaRPr>
          </a:p>
          <a:p>
            <a:pPr marL="0" indent="0">
              <a:buNone/>
            </a:pPr>
            <a:endParaRPr lang="es-ES" sz="2400" b="1" dirty="0">
              <a:solidFill>
                <a:schemeClr val="accent4">
                  <a:lumMod val="20000"/>
                  <a:lumOff val="80000"/>
                </a:schemeClr>
              </a:solidFill>
            </a:endParaRPr>
          </a:p>
          <a:p>
            <a:pPr marL="0" indent="0">
              <a:buNone/>
            </a:pPr>
            <a:r>
              <a:rPr lang="es-ES" sz="3600" b="1" dirty="0">
                <a:solidFill>
                  <a:schemeClr val="accent4">
                    <a:lumMod val="20000"/>
                    <a:lumOff val="80000"/>
                  </a:schemeClr>
                </a:solidFill>
              </a:rPr>
              <a:t>San Francisco</a:t>
            </a:r>
          </a:p>
          <a:p>
            <a:pPr marL="0" indent="0">
              <a:buNone/>
            </a:pPr>
            <a:r>
              <a:rPr lang="es-ES" sz="2400" dirty="0" err="1">
                <a:solidFill>
                  <a:schemeClr val="accent4">
                    <a:lumMod val="20000"/>
                    <a:lumOff val="80000"/>
                  </a:schemeClr>
                </a:solidFill>
              </a:rPr>
              <a:t>will</a:t>
            </a:r>
            <a:r>
              <a:rPr lang="es-ES" sz="2400" dirty="0">
                <a:solidFill>
                  <a:schemeClr val="accent4">
                    <a:lumMod val="20000"/>
                    <a:lumOff val="80000"/>
                  </a:schemeClr>
                </a:solidFill>
              </a:rPr>
              <a:t> </a:t>
            </a:r>
            <a:r>
              <a:rPr lang="es-ES" sz="2400" dirty="0" err="1">
                <a:solidFill>
                  <a:schemeClr val="accent4">
                    <a:lumMod val="20000"/>
                    <a:lumOff val="80000"/>
                  </a:schemeClr>
                </a:solidFill>
              </a:rPr>
              <a:t>fill</a:t>
            </a:r>
            <a:r>
              <a:rPr lang="es-ES" sz="2400" dirty="0">
                <a:solidFill>
                  <a:schemeClr val="accent4">
                    <a:lumMod val="20000"/>
                    <a:lumOff val="80000"/>
                  </a:schemeClr>
                </a:solidFill>
              </a:rPr>
              <a:t> </a:t>
            </a:r>
            <a:r>
              <a:rPr lang="es-ES" sz="2400" dirty="0" err="1">
                <a:solidFill>
                  <a:schemeClr val="accent4">
                    <a:lumMod val="20000"/>
                    <a:lumOff val="80000"/>
                  </a:schemeClr>
                </a:solidFill>
              </a:rPr>
              <a:t>all</a:t>
            </a:r>
            <a:r>
              <a:rPr lang="es-ES" sz="2400" dirty="0">
                <a:solidFill>
                  <a:schemeClr val="accent4">
                    <a:lumMod val="20000"/>
                    <a:lumOff val="80000"/>
                  </a:schemeClr>
                </a:solidFill>
              </a:rPr>
              <a:t> </a:t>
            </a:r>
            <a:r>
              <a:rPr lang="es-ES" sz="2400" dirty="0" err="1">
                <a:solidFill>
                  <a:schemeClr val="accent4">
                    <a:lumMod val="20000"/>
                    <a:lumOff val="80000"/>
                  </a:schemeClr>
                </a:solidFill>
              </a:rPr>
              <a:t>of</a:t>
            </a:r>
            <a:r>
              <a:rPr lang="es-ES" sz="2400" dirty="0">
                <a:solidFill>
                  <a:schemeClr val="accent4">
                    <a:lumMod val="20000"/>
                    <a:lumOff val="80000"/>
                  </a:schemeClr>
                </a:solidFill>
              </a:rPr>
              <a:t> </a:t>
            </a:r>
            <a:r>
              <a:rPr lang="es-ES" sz="2400" dirty="0" err="1">
                <a:solidFill>
                  <a:schemeClr val="accent4">
                    <a:lumMod val="20000"/>
                    <a:lumOff val="80000"/>
                  </a:schemeClr>
                </a:solidFill>
              </a:rPr>
              <a:t>our</a:t>
            </a:r>
            <a:r>
              <a:rPr lang="es-ES" sz="2400" dirty="0">
                <a:solidFill>
                  <a:schemeClr val="accent4">
                    <a:lumMod val="20000"/>
                    <a:lumOff val="80000"/>
                  </a:schemeClr>
                </a:solidFill>
              </a:rPr>
              <a:t> </a:t>
            </a:r>
            <a:r>
              <a:rPr lang="es-ES" sz="2400" dirty="0" err="1">
                <a:solidFill>
                  <a:schemeClr val="accent4">
                    <a:lumMod val="20000"/>
                    <a:lumOff val="80000"/>
                  </a:schemeClr>
                </a:solidFill>
              </a:rPr>
              <a:t>staff’s</a:t>
            </a:r>
            <a:r>
              <a:rPr lang="es-ES" sz="2400" dirty="0">
                <a:solidFill>
                  <a:schemeClr val="accent4">
                    <a:lumMod val="20000"/>
                    <a:lumOff val="80000"/>
                  </a:schemeClr>
                </a:solidFill>
              </a:rPr>
              <a:t> </a:t>
            </a:r>
            <a:r>
              <a:rPr lang="es-ES" sz="2400" dirty="0" err="1">
                <a:solidFill>
                  <a:schemeClr val="accent4">
                    <a:lumMod val="20000"/>
                    <a:lumOff val="80000"/>
                  </a:schemeClr>
                </a:solidFill>
              </a:rPr>
              <a:t>needs</a:t>
            </a:r>
            <a:r>
              <a:rPr lang="es-ES" sz="2400" dirty="0">
                <a:solidFill>
                  <a:schemeClr val="accent4">
                    <a:lumMod val="20000"/>
                    <a:lumOff val="80000"/>
                  </a:schemeClr>
                </a:solidFill>
              </a:rPr>
              <a:t> and </a:t>
            </a:r>
            <a:r>
              <a:rPr lang="es-ES" sz="2400" dirty="0" err="1">
                <a:solidFill>
                  <a:schemeClr val="accent4">
                    <a:lumMod val="20000"/>
                    <a:lumOff val="80000"/>
                  </a:schemeClr>
                </a:solidFill>
              </a:rPr>
              <a:t>wants</a:t>
            </a:r>
            <a:endParaRPr lang="es-ES" sz="2400" dirty="0">
              <a:solidFill>
                <a:schemeClr val="accent4">
                  <a:lumMod val="20000"/>
                  <a:lumOff val="80000"/>
                </a:schemeClr>
              </a:solidFill>
            </a:endParaRPr>
          </a:p>
          <a:p>
            <a:endParaRPr lang="es-ES" sz="2400" dirty="0">
              <a:solidFill>
                <a:schemeClr val="accent4">
                  <a:lumMod val="20000"/>
                  <a:lumOff val="80000"/>
                </a:schemeClr>
              </a:solidFill>
            </a:endParaRPr>
          </a:p>
          <a:p>
            <a:pPr marL="0" indent="0">
              <a:buNone/>
            </a:pPr>
            <a:r>
              <a:rPr lang="es-ES" sz="2400" dirty="0" err="1">
                <a:solidFill>
                  <a:schemeClr val="accent4">
                    <a:lumMod val="20000"/>
                    <a:lumOff val="80000"/>
                  </a:schemeClr>
                </a:solidFill>
              </a:rPr>
              <a:t>This</a:t>
            </a:r>
            <a:r>
              <a:rPr lang="es-ES" sz="2400" dirty="0">
                <a:solidFill>
                  <a:schemeClr val="accent4">
                    <a:lumMod val="20000"/>
                    <a:lumOff val="80000"/>
                  </a:schemeClr>
                </a:solidFill>
              </a:rPr>
              <a:t> </a:t>
            </a:r>
            <a:r>
              <a:rPr lang="es-ES" sz="2400" dirty="0" err="1">
                <a:solidFill>
                  <a:schemeClr val="accent4">
                    <a:lumMod val="20000"/>
                    <a:lumOff val="80000"/>
                  </a:schemeClr>
                </a:solidFill>
              </a:rPr>
              <a:t>is</a:t>
            </a:r>
            <a:r>
              <a:rPr lang="es-ES" sz="2400" dirty="0">
                <a:solidFill>
                  <a:schemeClr val="accent4">
                    <a:lumMod val="20000"/>
                    <a:lumOff val="80000"/>
                  </a:schemeClr>
                </a:solidFill>
              </a:rPr>
              <a:t> </a:t>
            </a:r>
            <a:r>
              <a:rPr lang="es-ES" sz="2400" dirty="0" err="1">
                <a:solidFill>
                  <a:schemeClr val="accent4">
                    <a:lumMod val="20000"/>
                    <a:lumOff val="80000"/>
                  </a:schemeClr>
                </a:solidFill>
              </a:rPr>
              <a:t>the</a:t>
            </a:r>
            <a:r>
              <a:rPr lang="es-ES" sz="2400" dirty="0">
                <a:solidFill>
                  <a:schemeClr val="accent4">
                    <a:lumMod val="20000"/>
                    <a:lumOff val="80000"/>
                  </a:schemeClr>
                </a:solidFill>
              </a:rPr>
              <a:t> data </a:t>
            </a:r>
            <a:r>
              <a:rPr lang="es-ES" sz="2400" dirty="0" err="1">
                <a:solidFill>
                  <a:schemeClr val="accent4">
                    <a:lumMod val="20000"/>
                    <a:lumOff val="80000"/>
                  </a:schemeClr>
                </a:solidFill>
              </a:rPr>
              <a:t>to</a:t>
            </a:r>
            <a:r>
              <a:rPr lang="es-ES" sz="2400" dirty="0">
                <a:solidFill>
                  <a:schemeClr val="accent4">
                    <a:lumMod val="20000"/>
                    <a:lumOff val="80000"/>
                  </a:schemeClr>
                </a:solidFill>
              </a:rPr>
              <a:t> </a:t>
            </a:r>
            <a:r>
              <a:rPr lang="es-ES" sz="2400" dirty="0" err="1">
                <a:solidFill>
                  <a:schemeClr val="accent4">
                    <a:lumMod val="20000"/>
                    <a:lumOff val="80000"/>
                  </a:schemeClr>
                </a:solidFill>
              </a:rPr>
              <a:t>support</a:t>
            </a:r>
            <a:r>
              <a:rPr lang="es-ES" sz="2400" dirty="0">
                <a:solidFill>
                  <a:schemeClr val="accent4">
                    <a:lumMod val="20000"/>
                    <a:lumOff val="80000"/>
                  </a:schemeClr>
                </a:solidFill>
              </a:rPr>
              <a:t> </a:t>
            </a:r>
            <a:r>
              <a:rPr lang="es-ES" sz="2400" dirty="0" err="1">
                <a:solidFill>
                  <a:schemeClr val="accent4">
                    <a:lumMod val="20000"/>
                    <a:lumOff val="80000"/>
                  </a:schemeClr>
                </a:solidFill>
              </a:rPr>
              <a:t>this</a:t>
            </a:r>
            <a:r>
              <a:rPr lang="es-ES" sz="2400" dirty="0">
                <a:solidFill>
                  <a:schemeClr val="accent4">
                    <a:lumMod val="20000"/>
                    <a:lumOff val="80000"/>
                  </a:schemeClr>
                </a:solidFill>
              </a:rPr>
              <a:t> </a:t>
            </a:r>
            <a:r>
              <a:rPr lang="es-ES" sz="2400" dirty="0" err="1">
                <a:solidFill>
                  <a:schemeClr val="accent4">
                    <a:lumMod val="20000"/>
                    <a:lumOff val="80000"/>
                  </a:schemeClr>
                </a:solidFill>
              </a:rPr>
              <a:t>recommendation</a:t>
            </a:r>
            <a:endParaRPr lang="en-GB" sz="2400" dirty="0">
              <a:solidFill>
                <a:schemeClr val="accent4">
                  <a:lumMod val="20000"/>
                  <a:lumOff val="80000"/>
                </a:schemeClr>
              </a:solidFill>
            </a:endParaRPr>
          </a:p>
        </p:txBody>
      </p:sp>
    </p:spTree>
    <p:extLst>
      <p:ext uri="{BB962C8B-B14F-4D97-AF65-F5344CB8AC3E}">
        <p14:creationId xmlns:p14="http://schemas.microsoft.com/office/powerpoint/2010/main" val="2539441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0BEEBE6-06B8-9F6C-02BA-293735FD02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6094" y="2431701"/>
            <a:ext cx="5675967" cy="3776686"/>
          </a:xfrm>
          <a:prstGeom prst="rect">
            <a:avLst/>
          </a:prstGeom>
        </p:spPr>
      </p:pic>
      <p:pic>
        <p:nvPicPr>
          <p:cNvPr id="6" name="Graphic 5" descr="Basketball Hoop outline">
            <a:extLst>
              <a:ext uri="{FF2B5EF4-FFF2-40B4-BE49-F238E27FC236}">
                <a16:creationId xmlns:a16="http://schemas.microsoft.com/office/drawing/2014/main" id="{40785B05-4D2D-6863-B231-CA07742124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09670" y="571498"/>
            <a:ext cx="1398396" cy="1398396"/>
          </a:xfrm>
          <a:prstGeom prst="rect">
            <a:avLst/>
          </a:prstGeom>
        </p:spPr>
      </p:pic>
      <p:sp>
        <p:nvSpPr>
          <p:cNvPr id="10" name="Rectangle 9">
            <a:extLst>
              <a:ext uri="{FF2B5EF4-FFF2-40B4-BE49-F238E27FC236}">
                <a16:creationId xmlns:a16="http://schemas.microsoft.com/office/drawing/2014/main" id="{4D15BCE9-B922-62AC-B651-7682ADAF502C}"/>
              </a:ext>
            </a:extLst>
          </p:cNvPr>
          <p:cNvSpPr/>
          <p:nvPr/>
        </p:nvSpPr>
        <p:spPr>
          <a:xfrm>
            <a:off x="4973934" y="462224"/>
            <a:ext cx="6802734" cy="339634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B2F5A8AA-51E5-5418-49D3-22C3EB6C0D3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064369" y="300193"/>
            <a:ext cx="6878632" cy="3467584"/>
          </a:xfrm>
          <a:prstGeom prst="rect">
            <a:avLst/>
          </a:prstGeom>
        </p:spPr>
      </p:pic>
      <p:sp>
        <p:nvSpPr>
          <p:cNvPr id="11" name="TextBox 10">
            <a:extLst>
              <a:ext uri="{FF2B5EF4-FFF2-40B4-BE49-F238E27FC236}">
                <a16:creationId xmlns:a16="http://schemas.microsoft.com/office/drawing/2014/main" id="{11D0B12E-E84C-64EE-E636-97C61FBEE66B}"/>
              </a:ext>
            </a:extLst>
          </p:cNvPr>
          <p:cNvSpPr txBox="1"/>
          <p:nvPr/>
        </p:nvSpPr>
        <p:spPr>
          <a:xfrm flipH="1">
            <a:off x="7516166" y="4690493"/>
            <a:ext cx="3577213" cy="646331"/>
          </a:xfrm>
          <a:prstGeom prst="rect">
            <a:avLst/>
          </a:prstGeom>
          <a:noFill/>
        </p:spPr>
        <p:txBody>
          <a:bodyPr wrap="square" rtlCol="0">
            <a:spAutoFit/>
          </a:bodyPr>
          <a:lstStyle/>
          <a:p>
            <a:r>
              <a:rPr lang="es-ES" sz="3600" dirty="0" err="1">
                <a:solidFill>
                  <a:schemeClr val="accent4">
                    <a:lumMod val="20000"/>
                    <a:lumOff val="80000"/>
                  </a:schemeClr>
                </a:solidFill>
              </a:rPr>
              <a:t>Basketball</a:t>
            </a:r>
            <a:r>
              <a:rPr lang="es-ES" sz="3600" dirty="0">
                <a:solidFill>
                  <a:schemeClr val="accent4">
                    <a:lumMod val="20000"/>
                    <a:lumOff val="80000"/>
                  </a:schemeClr>
                </a:solidFill>
              </a:rPr>
              <a:t> </a:t>
            </a:r>
            <a:r>
              <a:rPr lang="es-ES" sz="3600" dirty="0" err="1">
                <a:solidFill>
                  <a:schemeClr val="accent4">
                    <a:lumMod val="20000"/>
                    <a:lumOff val="80000"/>
                  </a:schemeClr>
                </a:solidFill>
              </a:rPr>
              <a:t>Courts</a:t>
            </a:r>
            <a:endParaRPr lang="en-GB" sz="3600" dirty="0">
              <a:solidFill>
                <a:schemeClr val="accent4">
                  <a:lumMod val="20000"/>
                  <a:lumOff val="80000"/>
                </a:schemeClr>
              </a:solidFill>
            </a:endParaRPr>
          </a:p>
        </p:txBody>
      </p:sp>
    </p:spTree>
    <p:extLst>
      <p:ext uri="{BB962C8B-B14F-4D97-AF65-F5344CB8AC3E}">
        <p14:creationId xmlns:p14="http://schemas.microsoft.com/office/powerpoint/2010/main" val="3864395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53BF47-12C1-4211-26AD-D303A1A539CA}"/>
              </a:ext>
            </a:extLst>
          </p:cNvPr>
          <p:cNvSpPr>
            <a:spLocks noGrp="1"/>
          </p:cNvSpPr>
          <p:nvPr>
            <p:ph type="title"/>
          </p:nvPr>
        </p:nvSpPr>
        <p:spPr>
          <a:xfrm>
            <a:off x="1286254" y="595641"/>
            <a:ext cx="9616442" cy="908452"/>
          </a:xfrm>
        </p:spPr>
        <p:txBody>
          <a:bodyPr>
            <a:normAutofit/>
          </a:bodyPr>
          <a:lstStyle/>
          <a:p>
            <a:pPr algn="ctr"/>
            <a:r>
              <a:rPr lang="es-ES" sz="4000" dirty="0" err="1">
                <a:solidFill>
                  <a:schemeClr val="accent4">
                    <a:lumMod val="20000"/>
                    <a:lumOff val="80000"/>
                  </a:schemeClr>
                </a:solidFill>
              </a:rPr>
              <a:t>Pet</a:t>
            </a:r>
            <a:r>
              <a:rPr lang="es-ES" sz="4000" dirty="0">
                <a:solidFill>
                  <a:schemeClr val="accent4">
                    <a:lumMod val="20000"/>
                    <a:lumOff val="80000"/>
                  </a:schemeClr>
                </a:solidFill>
              </a:rPr>
              <a:t> </a:t>
            </a:r>
            <a:r>
              <a:rPr lang="es-ES" sz="4000" dirty="0" err="1">
                <a:solidFill>
                  <a:schemeClr val="accent4">
                    <a:lumMod val="20000"/>
                    <a:lumOff val="80000"/>
                  </a:schemeClr>
                </a:solidFill>
              </a:rPr>
              <a:t>Gromming</a:t>
            </a:r>
            <a:r>
              <a:rPr lang="es-ES" sz="4000" dirty="0">
                <a:solidFill>
                  <a:schemeClr val="accent4">
                    <a:lumMod val="20000"/>
                    <a:lumOff val="80000"/>
                  </a:schemeClr>
                </a:solidFill>
              </a:rPr>
              <a:t> </a:t>
            </a:r>
            <a:r>
              <a:rPr lang="es-ES" sz="4000" dirty="0" err="1">
                <a:solidFill>
                  <a:schemeClr val="accent4">
                    <a:lumMod val="20000"/>
                    <a:lumOff val="80000"/>
                  </a:schemeClr>
                </a:solidFill>
              </a:rPr>
              <a:t>services</a:t>
            </a:r>
            <a:r>
              <a:rPr lang="es-ES" sz="4000" dirty="0">
                <a:solidFill>
                  <a:schemeClr val="accent4">
                    <a:lumMod val="20000"/>
                    <a:lumOff val="80000"/>
                  </a:schemeClr>
                </a:solidFill>
              </a:rPr>
              <a:t> </a:t>
            </a:r>
            <a:r>
              <a:rPr lang="es-ES" sz="4000" dirty="0" err="1">
                <a:solidFill>
                  <a:schemeClr val="accent4">
                    <a:lumMod val="20000"/>
                    <a:lumOff val="80000"/>
                  </a:schemeClr>
                </a:solidFill>
              </a:rPr>
              <a:t>around</a:t>
            </a:r>
            <a:r>
              <a:rPr lang="es-ES" sz="4000" dirty="0">
                <a:solidFill>
                  <a:schemeClr val="accent4">
                    <a:lumMod val="20000"/>
                    <a:lumOff val="80000"/>
                  </a:schemeClr>
                </a:solidFill>
              </a:rPr>
              <a:t> </a:t>
            </a:r>
            <a:r>
              <a:rPr lang="es-ES" sz="4000" dirty="0" err="1">
                <a:solidFill>
                  <a:schemeClr val="accent4">
                    <a:lumMod val="20000"/>
                    <a:lumOff val="80000"/>
                  </a:schemeClr>
                </a:solidFill>
              </a:rPr>
              <a:t>the</a:t>
            </a:r>
            <a:r>
              <a:rPr lang="es-ES" sz="4000" dirty="0">
                <a:solidFill>
                  <a:schemeClr val="accent4">
                    <a:lumMod val="20000"/>
                    <a:lumOff val="80000"/>
                  </a:schemeClr>
                </a:solidFill>
              </a:rPr>
              <a:t> new office</a:t>
            </a:r>
            <a:endParaRPr lang="en-GB" sz="4000" dirty="0">
              <a:solidFill>
                <a:schemeClr val="accent4">
                  <a:lumMod val="20000"/>
                  <a:lumOff val="80000"/>
                </a:schemeClr>
              </a:solidFill>
            </a:endParaRPr>
          </a:p>
        </p:txBody>
      </p:sp>
      <p:pic>
        <p:nvPicPr>
          <p:cNvPr id="7" name="Picture 6" descr="Map&#10;&#10;Description automatically generated">
            <a:extLst>
              <a:ext uri="{FF2B5EF4-FFF2-40B4-BE49-F238E27FC236}">
                <a16:creationId xmlns:a16="http://schemas.microsoft.com/office/drawing/2014/main" id="{90BEEBE6-06B8-9F6C-02BA-293735FD02D9}"/>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207380" y="2099733"/>
            <a:ext cx="5798004" cy="3928147"/>
          </a:xfrm>
          <a:prstGeom prst="rect">
            <a:avLst/>
          </a:prstGeom>
        </p:spPr>
      </p:pic>
      <p:pic>
        <p:nvPicPr>
          <p:cNvPr id="5" name="Picture 4" descr="Chart, bar chart&#10;&#10;Description automatically generated">
            <a:extLst>
              <a:ext uri="{FF2B5EF4-FFF2-40B4-BE49-F238E27FC236}">
                <a16:creationId xmlns:a16="http://schemas.microsoft.com/office/drawing/2014/main" id="{B2F5A8AA-51E5-5418-49D3-22C3EB6C0D35}"/>
              </a:ext>
            </a:extLst>
          </p:cNvPr>
          <p:cNvPicPr>
            <a:picLocks noChangeAspect="1"/>
          </p:cNvPicPr>
          <p:nvPr/>
        </p:nvPicPr>
        <p:blipFill>
          <a:blip r:embed="rId4">
            <a:extLst>
              <a:ext uri="{28A0092B-C50C-407E-A947-70E740481C1C}">
                <a14:useLocalDpi xmlns:a14="http://schemas.microsoft.com/office/drawing/2010/main" val="0"/>
              </a:ext>
            </a:extLst>
          </a:blip>
          <a:stretch/>
        </p:blipFill>
        <p:spPr>
          <a:xfrm>
            <a:off x="6186618" y="3126023"/>
            <a:ext cx="5922159" cy="2901857"/>
          </a:xfrm>
          <a:prstGeom prst="rect">
            <a:avLst/>
          </a:prstGeom>
        </p:spPr>
      </p:pic>
      <p:pic>
        <p:nvPicPr>
          <p:cNvPr id="9" name="Graphic 8" descr="Dog outline">
            <a:extLst>
              <a:ext uri="{FF2B5EF4-FFF2-40B4-BE49-F238E27FC236}">
                <a16:creationId xmlns:a16="http://schemas.microsoft.com/office/drawing/2014/main" id="{5F6172CC-DFD5-2BE4-AA3A-01D5AAAE68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90497" y="1642533"/>
            <a:ext cx="914400" cy="914400"/>
          </a:xfrm>
          <a:prstGeom prst="rect">
            <a:avLst/>
          </a:prstGeom>
        </p:spPr>
      </p:pic>
    </p:spTree>
    <p:extLst>
      <p:ext uri="{BB962C8B-B14F-4D97-AF65-F5344CB8AC3E}">
        <p14:creationId xmlns:p14="http://schemas.microsoft.com/office/powerpoint/2010/main" val="1943863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street with cars and buildings&#10;&#10;Description automatically generated with low confidence">
            <a:extLst>
              <a:ext uri="{FF2B5EF4-FFF2-40B4-BE49-F238E27FC236}">
                <a16:creationId xmlns:a16="http://schemas.microsoft.com/office/drawing/2014/main" id="{01D514A0-CC82-0F21-E48F-815C297C9595}"/>
              </a:ext>
            </a:extLst>
          </p:cNvPr>
          <p:cNvPicPr>
            <a:picLocks noGrp="1" noRot="1" noChangeAspect="1" noMove="1" noResize="1" noEditPoints="1" noAdjustHandles="1" noChangeArrowheads="1" noChangeShapeType="1" noCrop="1"/>
          </p:cNvPicPr>
          <p:nvPr/>
        </p:nvPicPr>
        <p:blipFill rotWithShape="1">
          <a:blip r:embed="rId2">
            <a:duotone>
              <a:prstClr val="black"/>
              <a:schemeClr val="tx2">
                <a:tint val="45000"/>
                <a:satMod val="400000"/>
              </a:schemeClr>
            </a:duotone>
            <a:alphaModFix amt="35000"/>
            <a:extLst>
              <a:ext uri="{28A0092B-C50C-407E-A947-70E740481C1C}">
                <a14:useLocalDpi xmlns:a14="http://schemas.microsoft.com/office/drawing/2010/main" val="0"/>
              </a:ext>
            </a:extLst>
          </a:blip>
          <a:srcRect l="7083" r="1" b="1"/>
          <a:stretch/>
        </p:blipFill>
        <p:spPr>
          <a:xfrm>
            <a:off x="0" y="2042"/>
            <a:ext cx="12192000" cy="6855958"/>
          </a:xfrm>
          <a:prstGeom prst="rect">
            <a:avLst/>
          </a:prstGeom>
        </p:spPr>
      </p:pic>
      <p:sp>
        <p:nvSpPr>
          <p:cNvPr id="2" name="Title 1">
            <a:extLst>
              <a:ext uri="{FF2B5EF4-FFF2-40B4-BE49-F238E27FC236}">
                <a16:creationId xmlns:a16="http://schemas.microsoft.com/office/drawing/2014/main" id="{9211B6FB-3D50-BEB6-FB2E-A6F06DFAF2B7}"/>
              </a:ext>
            </a:extLst>
          </p:cNvPr>
          <p:cNvSpPr>
            <a:spLocks noGrp="1"/>
          </p:cNvSpPr>
          <p:nvPr>
            <p:ph type="title"/>
          </p:nvPr>
        </p:nvSpPr>
        <p:spPr>
          <a:xfrm>
            <a:off x="801097" y="2442769"/>
            <a:ext cx="6387102" cy="1325563"/>
          </a:xfrm>
        </p:spPr>
        <p:txBody>
          <a:bodyPr>
            <a:normAutofit/>
          </a:bodyPr>
          <a:lstStyle/>
          <a:p>
            <a:r>
              <a:rPr lang="es-ES" dirty="0" err="1">
                <a:solidFill>
                  <a:schemeClr val="accent4">
                    <a:lumMod val="20000"/>
                    <a:lumOff val="80000"/>
                  </a:schemeClr>
                </a:solidFill>
              </a:rPr>
              <a:t>We’re</a:t>
            </a:r>
            <a:r>
              <a:rPr lang="es-ES" dirty="0">
                <a:solidFill>
                  <a:schemeClr val="accent4">
                    <a:lumMod val="20000"/>
                    <a:lumOff val="80000"/>
                  </a:schemeClr>
                </a:solidFill>
              </a:rPr>
              <a:t> </a:t>
            </a:r>
            <a:r>
              <a:rPr lang="es-ES" dirty="0" err="1">
                <a:solidFill>
                  <a:schemeClr val="accent4">
                    <a:lumMod val="20000"/>
                    <a:lumOff val="80000"/>
                  </a:schemeClr>
                </a:solidFill>
              </a:rPr>
              <a:t>taking</a:t>
            </a:r>
            <a:r>
              <a:rPr lang="es-ES" dirty="0">
                <a:solidFill>
                  <a:schemeClr val="accent4">
                    <a:lumMod val="20000"/>
                    <a:lumOff val="80000"/>
                  </a:schemeClr>
                </a:solidFill>
              </a:rPr>
              <a:t> </a:t>
            </a:r>
            <a:r>
              <a:rPr lang="es-ES" dirty="0" err="1">
                <a:solidFill>
                  <a:schemeClr val="accent4">
                    <a:lumMod val="20000"/>
                    <a:lumOff val="80000"/>
                  </a:schemeClr>
                </a:solidFill>
              </a:rPr>
              <a:t>over</a:t>
            </a:r>
            <a:r>
              <a:rPr lang="es-ES" dirty="0">
                <a:solidFill>
                  <a:schemeClr val="accent4">
                    <a:lumMod val="20000"/>
                    <a:lumOff val="80000"/>
                  </a:schemeClr>
                </a:solidFill>
              </a:rPr>
              <a:t> </a:t>
            </a:r>
            <a:r>
              <a:rPr lang="es-ES" dirty="0" err="1">
                <a:solidFill>
                  <a:schemeClr val="accent4">
                    <a:lumMod val="20000"/>
                    <a:lumOff val="80000"/>
                  </a:schemeClr>
                </a:solidFill>
              </a:rPr>
              <a:t>the</a:t>
            </a:r>
            <a:r>
              <a:rPr lang="es-ES" dirty="0">
                <a:solidFill>
                  <a:schemeClr val="accent4">
                    <a:lumMod val="20000"/>
                    <a:lumOff val="80000"/>
                  </a:schemeClr>
                </a:solidFill>
              </a:rPr>
              <a:t> </a:t>
            </a:r>
            <a:r>
              <a:rPr lang="es-ES" dirty="0" err="1">
                <a:solidFill>
                  <a:schemeClr val="accent4">
                    <a:lumMod val="20000"/>
                    <a:lumOff val="80000"/>
                  </a:schemeClr>
                </a:solidFill>
              </a:rPr>
              <a:t>AdRocket</a:t>
            </a:r>
            <a:r>
              <a:rPr lang="es-ES" dirty="0">
                <a:solidFill>
                  <a:schemeClr val="accent4">
                    <a:lumMod val="20000"/>
                    <a:lumOff val="80000"/>
                  </a:schemeClr>
                </a:solidFill>
              </a:rPr>
              <a:t> </a:t>
            </a:r>
            <a:r>
              <a:rPr lang="es-ES" dirty="0" err="1">
                <a:solidFill>
                  <a:schemeClr val="accent4">
                    <a:lumMod val="20000"/>
                    <a:lumOff val="80000"/>
                  </a:schemeClr>
                </a:solidFill>
              </a:rPr>
              <a:t>location</a:t>
            </a:r>
            <a:r>
              <a:rPr lang="es-ES" dirty="0">
                <a:solidFill>
                  <a:schemeClr val="accent4">
                    <a:lumMod val="20000"/>
                    <a:lumOff val="80000"/>
                  </a:schemeClr>
                </a:solidFill>
              </a:rPr>
              <a:t>!</a:t>
            </a:r>
            <a:endParaRPr lang="en-GB" dirty="0">
              <a:solidFill>
                <a:schemeClr val="accent4">
                  <a:lumMod val="20000"/>
                  <a:lumOff val="80000"/>
                </a:schemeClr>
              </a:solidFill>
            </a:endParaRPr>
          </a:p>
        </p:txBody>
      </p:sp>
      <p:sp>
        <p:nvSpPr>
          <p:cNvPr id="13" name="Content Placeholder 12">
            <a:extLst>
              <a:ext uri="{FF2B5EF4-FFF2-40B4-BE49-F238E27FC236}">
                <a16:creationId xmlns:a16="http://schemas.microsoft.com/office/drawing/2014/main" id="{C2EB64EE-B68C-D079-E706-AA5D3098A120}"/>
              </a:ext>
            </a:extLst>
          </p:cNvPr>
          <p:cNvSpPr>
            <a:spLocks noGrp="1"/>
          </p:cNvSpPr>
          <p:nvPr>
            <p:ph idx="1"/>
          </p:nvPr>
        </p:nvSpPr>
        <p:spPr>
          <a:xfrm>
            <a:off x="805542" y="2871982"/>
            <a:ext cx="6382657" cy="3181684"/>
          </a:xfrm>
        </p:spPr>
        <p:txBody>
          <a:bodyPr anchor="t">
            <a:normAutofit/>
          </a:bodyPr>
          <a:lstStyle/>
          <a:p>
            <a:pPr marL="0" indent="0">
              <a:buNone/>
            </a:pPr>
            <a:endParaRPr lang="en-US" sz="1800" dirty="0"/>
          </a:p>
        </p:txBody>
      </p:sp>
      <p:sp>
        <p:nvSpPr>
          <p:cNvPr id="16" name="Freeform: Shape 15">
            <a:extLst>
              <a:ext uri="{FF2B5EF4-FFF2-40B4-BE49-F238E27FC236}">
                <a16:creationId xmlns:a16="http://schemas.microsoft.com/office/drawing/2014/main" id="{86B8807B-7828-4E42-86D6-939A5397D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2055"/>
            <a:ext cx="4666892" cy="3481643"/>
          </a:xfrm>
          <a:custGeom>
            <a:avLst/>
            <a:gdLst>
              <a:gd name="connsiteX0" fmla="*/ 144173 w 4666892"/>
              <a:gd name="connsiteY0" fmla="*/ 0 h 3481643"/>
              <a:gd name="connsiteX1" fmla="*/ 4666892 w 4666892"/>
              <a:gd name="connsiteY1" fmla="*/ 0 h 3481643"/>
              <a:gd name="connsiteX2" fmla="*/ 4666892 w 4666892"/>
              <a:gd name="connsiteY2" fmla="*/ 2512390 h 3481643"/>
              <a:gd name="connsiteX3" fmla="*/ 4657487 w 4666892"/>
              <a:gd name="connsiteY3" fmla="*/ 2524968 h 3481643"/>
              <a:gd name="connsiteX4" fmla="*/ 2628900 w 4666892"/>
              <a:gd name="connsiteY4" fmla="*/ 3481643 h 3481643"/>
              <a:gd name="connsiteX5" fmla="*/ 0 w 4666892"/>
              <a:gd name="connsiteY5" fmla="*/ 852743 h 3481643"/>
              <a:gd name="connsiteX6" fmla="*/ 118190 w 4666892"/>
              <a:gd name="connsiteY6" fmla="*/ 70989 h 348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481643">
                <a:moveTo>
                  <a:pt x="144173" y="0"/>
                </a:moveTo>
                <a:lnTo>
                  <a:pt x="4666892" y="0"/>
                </a:lnTo>
                <a:lnTo>
                  <a:pt x="4666892" y="2512390"/>
                </a:lnTo>
                <a:lnTo>
                  <a:pt x="4657487" y="2524968"/>
                </a:lnTo>
                <a:cubicBezTo>
                  <a:pt x="4175308" y="3109233"/>
                  <a:pt x="3445594" y="3481643"/>
                  <a:pt x="2628900" y="3481643"/>
                </a:cubicBezTo>
                <a:cubicBezTo>
                  <a:pt x="1176999" y="3481643"/>
                  <a:pt x="0" y="2304644"/>
                  <a:pt x="0" y="852743"/>
                </a:cubicBezTo>
                <a:cubicBezTo>
                  <a:pt x="0" y="580512"/>
                  <a:pt x="41379" y="317945"/>
                  <a:pt x="118190" y="70989"/>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Map">
            <a:extLst>
              <a:ext uri="{FF2B5EF4-FFF2-40B4-BE49-F238E27FC236}">
                <a16:creationId xmlns:a16="http://schemas.microsoft.com/office/drawing/2014/main" id="{CB52EE8C-C7FB-C812-50D2-0D50307ADA1C}"/>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6742" r="-4" b="-4"/>
          <a:stretch/>
        </p:blipFill>
        <p:spPr>
          <a:xfrm>
            <a:off x="7689829" y="-2055"/>
            <a:ext cx="4502173" cy="3316924"/>
          </a:xfrm>
          <a:custGeom>
            <a:avLst/>
            <a:gdLst/>
            <a:ahLst/>
            <a:cxnLst/>
            <a:rect l="l" t="t" r="r" b="b"/>
            <a:pathLst>
              <a:path w="4502173" h="3316924">
                <a:moveTo>
                  <a:pt x="154695" y="0"/>
                </a:moveTo>
                <a:lnTo>
                  <a:pt x="4502173" y="0"/>
                </a:lnTo>
                <a:lnTo>
                  <a:pt x="4502173" y="2237639"/>
                </a:lnTo>
                <a:lnTo>
                  <a:pt x="4365663" y="2420191"/>
                </a:lnTo>
                <a:cubicBezTo>
                  <a:pt x="3913696" y="2967849"/>
                  <a:pt x="3229704" y="3316924"/>
                  <a:pt x="2464181" y="3316924"/>
                </a:cubicBezTo>
                <a:cubicBezTo>
                  <a:pt x="1103251" y="3316924"/>
                  <a:pt x="0" y="2213673"/>
                  <a:pt x="0" y="852743"/>
                </a:cubicBezTo>
                <a:cubicBezTo>
                  <a:pt x="0" y="597569"/>
                  <a:pt x="38787" y="351454"/>
                  <a:pt x="110786" y="119971"/>
                </a:cubicBezTo>
                <a:close/>
              </a:path>
            </a:pathLst>
          </a:custGeom>
        </p:spPr>
      </p:pic>
      <p:sp>
        <p:nvSpPr>
          <p:cNvPr id="18" name="Freeform: Shape 17">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Graphical user interface">
            <a:extLst>
              <a:ext uri="{FF2B5EF4-FFF2-40B4-BE49-F238E27FC236}">
                <a16:creationId xmlns:a16="http://schemas.microsoft.com/office/drawing/2014/main" id="{932BBCB1-90B0-8E97-22DC-D958DA66C322}"/>
              </a:ext>
            </a:extLst>
          </p:cNvPr>
          <p:cNvPicPr>
            <a:picLocks noChangeAspect="1"/>
          </p:cNvPicPr>
          <p:nvPr/>
        </p:nvPicPr>
        <p:blipFill rotWithShape="1">
          <a:blip r:embed="rId4">
            <a:extLst>
              <a:ext uri="{28A0092B-C50C-407E-A947-70E740481C1C}">
                <a14:useLocalDpi xmlns:a14="http://schemas.microsoft.com/office/drawing/2010/main" val="0"/>
              </a:ext>
            </a:extLst>
          </a:blip>
          <a:srcRect l="2711" r="73550"/>
          <a:stretch/>
        </p:blipFill>
        <p:spPr>
          <a:xfrm>
            <a:off x="8768834" y="4082148"/>
            <a:ext cx="3423175" cy="2775859"/>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521811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p">
            <a:extLst>
              <a:ext uri="{FF2B5EF4-FFF2-40B4-BE49-F238E27FC236}">
                <a16:creationId xmlns:a16="http://schemas.microsoft.com/office/drawing/2014/main" id="{C58F449E-EE86-4126-9635-F52BE383CD93}"/>
              </a:ext>
            </a:extLst>
          </p:cNvPr>
          <p:cNvPicPr>
            <a:picLocks noChangeAspect="1"/>
          </p:cNvPicPr>
          <p:nvPr/>
        </p:nvPicPr>
        <p:blipFill rotWithShape="1">
          <a:blip r:embed="rId3">
            <a:extLst>
              <a:ext uri="{28A0092B-C50C-407E-A947-70E740481C1C}">
                <a14:useLocalDpi xmlns:a14="http://schemas.microsoft.com/office/drawing/2010/main" val="0"/>
              </a:ext>
            </a:extLst>
          </a:blip>
          <a:srcRect t="2175"/>
          <a:stretch/>
        </p:blipFill>
        <p:spPr>
          <a:xfrm>
            <a:off x="2522356" y="10"/>
            <a:ext cx="9669642" cy="6857990"/>
          </a:xfrm>
          <a:prstGeom prst="rect">
            <a:avLst/>
          </a:prstGeom>
        </p:spPr>
      </p:pic>
      <p:sp>
        <p:nvSpPr>
          <p:cNvPr id="21"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8">
            <a:extLst>
              <a:ext uri="{FF2B5EF4-FFF2-40B4-BE49-F238E27FC236}">
                <a16:creationId xmlns:a16="http://schemas.microsoft.com/office/drawing/2014/main" id="{CC9E35EA-CCB9-3E06-9339-50A8A1B911B3}"/>
              </a:ext>
            </a:extLst>
          </p:cNvPr>
          <p:cNvSpPr>
            <a:spLocks noGrp="1"/>
          </p:cNvSpPr>
          <p:nvPr>
            <p:ph idx="1"/>
          </p:nvPr>
        </p:nvSpPr>
        <p:spPr>
          <a:xfrm>
            <a:off x="217415" y="336953"/>
            <a:ext cx="3822189" cy="6273571"/>
          </a:xfrm>
        </p:spPr>
        <p:txBody>
          <a:bodyPr>
            <a:normAutofit/>
          </a:bodyPr>
          <a:lstStyle/>
          <a:p>
            <a:pPr marL="0" indent="0" algn="r">
              <a:buNone/>
            </a:pPr>
            <a:r>
              <a:rPr lang="en-US" sz="1600" i="1" dirty="0">
                <a:solidFill>
                  <a:schemeClr val="accent4">
                    <a:lumMod val="20000"/>
                    <a:lumOff val="80000"/>
                  </a:schemeClr>
                </a:solidFill>
              </a:rPr>
              <a:t>San Francisco was selected through querying over the Crunchbase database.</a:t>
            </a:r>
          </a:p>
          <a:p>
            <a:pPr marL="0" indent="0" algn="r">
              <a:buNone/>
            </a:pPr>
            <a:endParaRPr lang="en-US" sz="2000" dirty="0">
              <a:solidFill>
                <a:schemeClr val="accent4">
                  <a:lumMod val="20000"/>
                  <a:lumOff val="80000"/>
                </a:schemeClr>
              </a:solidFill>
            </a:endParaRPr>
          </a:p>
          <a:p>
            <a:pPr marL="0" indent="0" algn="r">
              <a:buNone/>
            </a:pPr>
            <a:r>
              <a:rPr lang="en-US" sz="2400" b="1" dirty="0">
                <a:solidFill>
                  <a:schemeClr val="accent4">
                    <a:lumMod val="20000"/>
                    <a:lumOff val="80000"/>
                  </a:schemeClr>
                </a:solidFill>
              </a:rPr>
              <a:t>The business environment:</a:t>
            </a:r>
          </a:p>
          <a:p>
            <a:pPr marL="0" indent="0" algn="r">
              <a:buNone/>
            </a:pPr>
            <a:endParaRPr lang="en-US" sz="2000" dirty="0">
              <a:solidFill>
                <a:schemeClr val="accent4">
                  <a:lumMod val="20000"/>
                  <a:lumOff val="80000"/>
                </a:schemeClr>
              </a:solidFill>
            </a:endParaRPr>
          </a:p>
          <a:p>
            <a:pPr marL="0" indent="0" algn="r">
              <a:buNone/>
            </a:pPr>
            <a:endParaRPr lang="en-US" sz="2000" dirty="0">
              <a:solidFill>
                <a:schemeClr val="accent4">
                  <a:lumMod val="20000"/>
                  <a:lumOff val="80000"/>
                </a:schemeClr>
              </a:solidFill>
            </a:endParaRPr>
          </a:p>
          <a:p>
            <a:pPr marL="0" indent="0" algn="r">
              <a:buNone/>
            </a:pPr>
            <a:endParaRPr lang="en-US" dirty="0">
              <a:solidFill>
                <a:schemeClr val="accent4">
                  <a:lumMod val="20000"/>
                  <a:lumOff val="80000"/>
                </a:schemeClr>
              </a:solidFill>
            </a:endParaRPr>
          </a:p>
          <a:p>
            <a:pPr marL="0" indent="0" algn="r">
              <a:buNone/>
            </a:pPr>
            <a:r>
              <a:rPr lang="en-US" sz="3600" b="1" dirty="0">
                <a:solidFill>
                  <a:schemeClr val="accent4">
                    <a:lumMod val="20000"/>
                    <a:lumOff val="80000"/>
                  </a:schemeClr>
                </a:solidFill>
              </a:rPr>
              <a:t>DESIGN companies</a:t>
            </a:r>
          </a:p>
          <a:p>
            <a:pPr marL="0" indent="0" algn="r">
              <a:buNone/>
            </a:pPr>
            <a:r>
              <a:rPr lang="en-US" sz="3600" b="1" dirty="0">
                <a:solidFill>
                  <a:schemeClr val="accent4">
                    <a:lumMod val="20000"/>
                    <a:lumOff val="80000"/>
                  </a:schemeClr>
                </a:solidFill>
              </a:rPr>
              <a:t>&amp;</a:t>
            </a:r>
          </a:p>
          <a:p>
            <a:pPr marL="0" indent="0" algn="r">
              <a:buNone/>
            </a:pPr>
            <a:r>
              <a:rPr lang="en-US" sz="3600" b="1" dirty="0">
                <a:solidFill>
                  <a:schemeClr val="accent4">
                    <a:lumMod val="20000"/>
                    <a:lumOff val="80000"/>
                  </a:schemeClr>
                </a:solidFill>
              </a:rPr>
              <a:t>Tech startups</a:t>
            </a:r>
          </a:p>
        </p:txBody>
      </p:sp>
    </p:spTree>
    <p:extLst>
      <p:ext uri="{BB962C8B-B14F-4D97-AF65-F5344CB8AC3E}">
        <p14:creationId xmlns:p14="http://schemas.microsoft.com/office/powerpoint/2010/main" val="3897796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p&#10;&#10;Description automatically generated">
            <a:extLst>
              <a:ext uri="{FF2B5EF4-FFF2-40B4-BE49-F238E27FC236}">
                <a16:creationId xmlns:a16="http://schemas.microsoft.com/office/drawing/2014/main" id="{30F0F2BC-DE65-0593-752B-F175688E9E68}"/>
              </a:ext>
            </a:extLst>
          </p:cNvPr>
          <p:cNvPicPr>
            <a:picLocks noGrp="1" noChangeAspect="1"/>
          </p:cNvPicPr>
          <p:nvPr>
            <p:ph idx="1"/>
          </p:nvPr>
        </p:nvPicPr>
        <p:blipFill rotWithShape="1">
          <a:blip r:embed="rId3">
            <a:alphaModFix amt="50000"/>
            <a:extLst>
              <a:ext uri="{28A0092B-C50C-407E-A947-70E740481C1C}">
                <a14:useLocalDpi xmlns:a14="http://schemas.microsoft.com/office/drawing/2010/main" val="0"/>
              </a:ext>
            </a:extLst>
          </a:blip>
          <a:srcRect t="15652" r="-1" b="371"/>
          <a:stretch/>
        </p:blipFill>
        <p:spPr>
          <a:xfrm>
            <a:off x="20" y="10"/>
            <a:ext cx="12188930" cy="6857990"/>
          </a:xfrm>
          <a:prstGeom prst="rect">
            <a:avLst/>
          </a:prstGeom>
        </p:spPr>
      </p:pic>
      <p:sp>
        <p:nvSpPr>
          <p:cNvPr id="2" name="Title 1">
            <a:extLst>
              <a:ext uri="{FF2B5EF4-FFF2-40B4-BE49-F238E27FC236}">
                <a16:creationId xmlns:a16="http://schemas.microsoft.com/office/drawing/2014/main" id="{41A9B391-F47D-F471-C775-8B62B62E1270}"/>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4800" b="1" dirty="0">
                <a:solidFill>
                  <a:schemeClr val="accent4">
                    <a:lumMod val="20000"/>
                    <a:lumOff val="80000"/>
                  </a:schemeClr>
                </a:solidFill>
              </a:rPr>
              <a:t>San Francisco</a:t>
            </a:r>
            <a:br>
              <a:rPr lang="en-US" sz="4100" dirty="0">
                <a:solidFill>
                  <a:schemeClr val="accent4">
                    <a:lumMod val="20000"/>
                    <a:lumOff val="80000"/>
                  </a:schemeClr>
                </a:solidFill>
              </a:rPr>
            </a:br>
            <a:br>
              <a:rPr lang="en-US" sz="4100" dirty="0">
                <a:solidFill>
                  <a:schemeClr val="accent4">
                    <a:lumMod val="20000"/>
                    <a:lumOff val="80000"/>
                  </a:schemeClr>
                </a:solidFill>
              </a:rPr>
            </a:br>
            <a:r>
              <a:rPr lang="en-US" sz="4100" dirty="0">
                <a:solidFill>
                  <a:schemeClr val="accent4">
                    <a:lumMod val="20000"/>
                    <a:lumOff val="80000"/>
                  </a:schemeClr>
                </a:solidFill>
              </a:rPr>
              <a:t>a vibrating city</a:t>
            </a:r>
            <a:br>
              <a:rPr lang="en-US" sz="4100" dirty="0">
                <a:solidFill>
                  <a:schemeClr val="accent4">
                    <a:lumMod val="20000"/>
                    <a:lumOff val="80000"/>
                  </a:schemeClr>
                </a:solidFill>
              </a:rPr>
            </a:br>
            <a:r>
              <a:rPr lang="en-US" sz="4100" dirty="0">
                <a:solidFill>
                  <a:schemeClr val="accent4">
                    <a:lumMod val="20000"/>
                    <a:lumOff val="80000"/>
                  </a:schemeClr>
                </a:solidFill>
              </a:rPr>
              <a:t>where business and creativity</a:t>
            </a:r>
            <a:br>
              <a:rPr lang="en-US" sz="4100" dirty="0">
                <a:solidFill>
                  <a:schemeClr val="accent4">
                    <a:lumMod val="20000"/>
                    <a:lumOff val="80000"/>
                  </a:schemeClr>
                </a:solidFill>
              </a:rPr>
            </a:br>
            <a:r>
              <a:rPr lang="en-US" sz="4100" dirty="0">
                <a:solidFill>
                  <a:schemeClr val="accent4">
                    <a:lumMod val="20000"/>
                    <a:lumOff val="80000"/>
                  </a:schemeClr>
                </a:solidFill>
              </a:rPr>
              <a:t>blend into everyday life</a:t>
            </a:r>
          </a:p>
        </p:txBody>
      </p:sp>
      <p:sp>
        <p:nvSpPr>
          <p:cNvPr id="3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501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a:extLst>
              <a:ext uri="{FF2B5EF4-FFF2-40B4-BE49-F238E27FC236}">
                <a16:creationId xmlns:a16="http://schemas.microsoft.com/office/drawing/2014/main" id="{E286CCCC-9554-1986-2188-F6A42CF9C7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13291">
            <a:off x="4607072" y="779938"/>
            <a:ext cx="7001832" cy="4952048"/>
          </a:xfrm>
          <a:prstGeom prst="rect">
            <a:avLst/>
          </a:prstGeom>
        </p:spPr>
      </p:pic>
      <p:sp>
        <p:nvSpPr>
          <p:cNvPr id="6" name="TextBox 5">
            <a:extLst>
              <a:ext uri="{FF2B5EF4-FFF2-40B4-BE49-F238E27FC236}">
                <a16:creationId xmlns:a16="http://schemas.microsoft.com/office/drawing/2014/main" id="{158F1F82-07BF-D5C4-EC32-BDA005C71B14}"/>
              </a:ext>
            </a:extLst>
          </p:cNvPr>
          <p:cNvSpPr txBox="1"/>
          <p:nvPr/>
        </p:nvSpPr>
        <p:spPr>
          <a:xfrm>
            <a:off x="633046" y="482321"/>
            <a:ext cx="2944166" cy="6001643"/>
          </a:xfrm>
          <a:prstGeom prst="rect">
            <a:avLst/>
          </a:prstGeom>
          <a:noFill/>
        </p:spPr>
        <p:txBody>
          <a:bodyPr wrap="square" rtlCol="0">
            <a:spAutoFit/>
          </a:bodyPr>
          <a:lstStyle/>
          <a:p>
            <a:r>
              <a:rPr lang="es-ES" sz="2400" dirty="0" err="1">
                <a:solidFill>
                  <a:schemeClr val="accent4">
                    <a:lumMod val="20000"/>
                    <a:lumOff val="80000"/>
                  </a:schemeClr>
                </a:solidFill>
              </a:rPr>
              <a:t>Crossing</a:t>
            </a:r>
            <a:endParaRPr lang="es-ES" sz="2400" dirty="0">
              <a:solidFill>
                <a:schemeClr val="accent4">
                  <a:lumMod val="20000"/>
                  <a:lumOff val="80000"/>
                </a:schemeClr>
              </a:solidFill>
            </a:endParaRPr>
          </a:p>
          <a:p>
            <a:r>
              <a:rPr lang="es-ES" sz="2400" b="1" dirty="0">
                <a:solidFill>
                  <a:schemeClr val="accent4">
                    <a:lumMod val="20000"/>
                    <a:lumOff val="80000"/>
                  </a:schemeClr>
                </a:solidFill>
              </a:rPr>
              <a:t>SELECTED COMPANIES</a:t>
            </a:r>
          </a:p>
          <a:p>
            <a:r>
              <a:rPr lang="es-ES" sz="2400" dirty="0">
                <a:solidFill>
                  <a:schemeClr val="accent4">
                    <a:lumMod val="20000"/>
                    <a:lumOff val="80000"/>
                  </a:schemeClr>
                </a:solidFill>
              </a:rPr>
              <a:t>From </a:t>
            </a:r>
            <a:r>
              <a:rPr lang="es-ES" sz="2400" dirty="0" err="1">
                <a:solidFill>
                  <a:schemeClr val="accent4">
                    <a:lumMod val="20000"/>
                    <a:lumOff val="80000"/>
                  </a:schemeClr>
                </a:solidFill>
              </a:rPr>
              <a:t>Crunchbase</a:t>
            </a:r>
            <a:r>
              <a:rPr lang="es-ES" sz="2400" dirty="0">
                <a:solidFill>
                  <a:schemeClr val="accent4">
                    <a:lumMod val="20000"/>
                    <a:lumOff val="80000"/>
                  </a:schemeClr>
                </a:solidFill>
              </a:rPr>
              <a:t> </a:t>
            </a:r>
            <a:r>
              <a:rPr lang="es-ES" sz="2400" dirty="0" err="1">
                <a:solidFill>
                  <a:schemeClr val="accent4">
                    <a:lumMod val="20000"/>
                    <a:lumOff val="80000"/>
                  </a:schemeClr>
                </a:solidFill>
              </a:rPr>
              <a:t>database</a:t>
            </a:r>
            <a:endParaRPr lang="es-ES" sz="2400" dirty="0">
              <a:solidFill>
                <a:schemeClr val="accent4">
                  <a:lumMod val="20000"/>
                  <a:lumOff val="80000"/>
                </a:schemeClr>
              </a:solidFill>
            </a:endParaRPr>
          </a:p>
          <a:p>
            <a:endParaRPr lang="es-ES" sz="2400" dirty="0">
              <a:solidFill>
                <a:schemeClr val="accent4">
                  <a:lumMod val="20000"/>
                  <a:lumOff val="80000"/>
                </a:schemeClr>
              </a:solidFill>
            </a:endParaRPr>
          </a:p>
          <a:p>
            <a:endParaRPr lang="es-ES" sz="2400" dirty="0">
              <a:solidFill>
                <a:schemeClr val="accent4">
                  <a:lumMod val="20000"/>
                  <a:lumOff val="80000"/>
                </a:schemeClr>
              </a:solidFill>
            </a:endParaRPr>
          </a:p>
          <a:p>
            <a:r>
              <a:rPr lang="es-ES" sz="2400" dirty="0" err="1">
                <a:solidFill>
                  <a:schemeClr val="accent4">
                    <a:lumMod val="20000"/>
                    <a:lumOff val="80000"/>
                  </a:schemeClr>
                </a:solidFill>
              </a:rPr>
              <a:t>with</a:t>
            </a:r>
            <a:endParaRPr lang="es-ES" sz="2400" dirty="0">
              <a:solidFill>
                <a:schemeClr val="accent4">
                  <a:lumMod val="20000"/>
                  <a:lumOff val="80000"/>
                </a:schemeClr>
              </a:solidFill>
            </a:endParaRPr>
          </a:p>
          <a:p>
            <a:r>
              <a:rPr lang="es-ES" sz="2400" dirty="0">
                <a:solidFill>
                  <a:schemeClr val="accent4">
                    <a:lumMod val="20000"/>
                    <a:lumOff val="80000"/>
                  </a:schemeClr>
                </a:solidFill>
              </a:rPr>
              <a:t>7 </a:t>
            </a:r>
            <a:r>
              <a:rPr lang="es-ES" sz="2400" dirty="0" err="1">
                <a:solidFill>
                  <a:schemeClr val="accent4">
                    <a:lumMod val="20000"/>
                    <a:lumOff val="80000"/>
                  </a:schemeClr>
                </a:solidFill>
              </a:rPr>
              <a:t>types</a:t>
            </a:r>
            <a:r>
              <a:rPr lang="es-ES" sz="2400" dirty="0">
                <a:solidFill>
                  <a:schemeClr val="accent4">
                    <a:lumMod val="20000"/>
                    <a:lumOff val="80000"/>
                  </a:schemeClr>
                </a:solidFill>
              </a:rPr>
              <a:t> </a:t>
            </a:r>
            <a:r>
              <a:rPr lang="es-ES" sz="2400" dirty="0" err="1">
                <a:solidFill>
                  <a:schemeClr val="accent4">
                    <a:lumMod val="20000"/>
                    <a:lumOff val="80000"/>
                  </a:schemeClr>
                </a:solidFill>
              </a:rPr>
              <a:t>of</a:t>
            </a:r>
            <a:r>
              <a:rPr lang="es-ES" sz="2400" dirty="0">
                <a:solidFill>
                  <a:schemeClr val="accent4">
                    <a:lumMod val="20000"/>
                    <a:lumOff val="80000"/>
                  </a:schemeClr>
                </a:solidFill>
              </a:rPr>
              <a:t> </a:t>
            </a:r>
            <a:r>
              <a:rPr lang="es-ES" sz="2400" b="1" dirty="0">
                <a:solidFill>
                  <a:schemeClr val="accent4">
                    <a:lumMod val="20000"/>
                    <a:lumOff val="80000"/>
                  </a:schemeClr>
                </a:solidFill>
              </a:rPr>
              <a:t>VENUE</a:t>
            </a:r>
          </a:p>
          <a:p>
            <a:r>
              <a:rPr lang="es-ES" sz="2400" dirty="0" err="1">
                <a:solidFill>
                  <a:schemeClr val="accent4">
                    <a:lumMod val="20000"/>
                    <a:lumOff val="80000"/>
                  </a:schemeClr>
                </a:solidFill>
              </a:rPr>
              <a:t>nearby</a:t>
            </a:r>
            <a:r>
              <a:rPr lang="es-ES" sz="2400" dirty="0">
                <a:solidFill>
                  <a:schemeClr val="accent4">
                    <a:lumMod val="20000"/>
                    <a:lumOff val="80000"/>
                  </a:schemeClr>
                </a:solidFill>
              </a:rPr>
              <a:t> </a:t>
            </a:r>
            <a:r>
              <a:rPr lang="es-ES" sz="2400" dirty="0" err="1">
                <a:solidFill>
                  <a:schemeClr val="accent4">
                    <a:lumMod val="20000"/>
                    <a:lumOff val="80000"/>
                  </a:schemeClr>
                </a:solidFill>
              </a:rPr>
              <a:t>each</a:t>
            </a:r>
            <a:r>
              <a:rPr lang="es-ES" sz="2400" dirty="0">
                <a:solidFill>
                  <a:schemeClr val="accent4">
                    <a:lumMod val="20000"/>
                    <a:lumOff val="80000"/>
                  </a:schemeClr>
                </a:solidFill>
              </a:rPr>
              <a:t> COMPANY, </a:t>
            </a:r>
            <a:r>
              <a:rPr lang="es-ES" sz="2400" dirty="0" err="1">
                <a:solidFill>
                  <a:schemeClr val="accent4">
                    <a:lumMod val="20000"/>
                    <a:lumOff val="80000"/>
                  </a:schemeClr>
                </a:solidFill>
              </a:rPr>
              <a:t>according</a:t>
            </a:r>
            <a:r>
              <a:rPr lang="es-ES" sz="2400" dirty="0">
                <a:solidFill>
                  <a:schemeClr val="accent4">
                    <a:lumMod val="20000"/>
                    <a:lumOff val="80000"/>
                  </a:schemeClr>
                </a:solidFill>
              </a:rPr>
              <a:t> </a:t>
            </a:r>
            <a:r>
              <a:rPr lang="es-ES" sz="2400" dirty="0" err="1">
                <a:solidFill>
                  <a:schemeClr val="accent4">
                    <a:lumMod val="20000"/>
                    <a:lumOff val="80000"/>
                  </a:schemeClr>
                </a:solidFill>
              </a:rPr>
              <a:t>to</a:t>
            </a:r>
            <a:r>
              <a:rPr lang="es-ES" sz="2400" dirty="0">
                <a:solidFill>
                  <a:schemeClr val="accent4">
                    <a:lumMod val="20000"/>
                    <a:lumOff val="80000"/>
                  </a:schemeClr>
                </a:solidFill>
              </a:rPr>
              <a:t> </a:t>
            </a:r>
            <a:r>
              <a:rPr lang="es-ES" sz="2400" dirty="0" err="1">
                <a:solidFill>
                  <a:schemeClr val="accent4">
                    <a:lumMod val="20000"/>
                    <a:lumOff val="80000"/>
                  </a:schemeClr>
                </a:solidFill>
              </a:rPr>
              <a:t>surveys</a:t>
            </a:r>
            <a:r>
              <a:rPr lang="es-ES" sz="2400" dirty="0">
                <a:solidFill>
                  <a:schemeClr val="accent4">
                    <a:lumMod val="20000"/>
                    <a:lumOff val="80000"/>
                  </a:schemeClr>
                </a:solidFill>
              </a:rPr>
              <a:t> </a:t>
            </a:r>
            <a:r>
              <a:rPr lang="es-ES" sz="2400" dirty="0" err="1">
                <a:solidFill>
                  <a:schemeClr val="accent4">
                    <a:lumMod val="20000"/>
                    <a:lumOff val="80000"/>
                  </a:schemeClr>
                </a:solidFill>
              </a:rPr>
              <a:t>on</a:t>
            </a:r>
            <a:r>
              <a:rPr lang="es-ES" sz="2400" dirty="0">
                <a:solidFill>
                  <a:schemeClr val="accent4">
                    <a:lumMod val="20000"/>
                    <a:lumOff val="80000"/>
                  </a:schemeClr>
                </a:solidFill>
              </a:rPr>
              <a:t> </a:t>
            </a:r>
            <a:r>
              <a:rPr lang="es-ES" sz="2400" dirty="0" err="1">
                <a:solidFill>
                  <a:schemeClr val="accent4">
                    <a:lumMod val="20000"/>
                    <a:lumOff val="80000"/>
                  </a:schemeClr>
                </a:solidFill>
              </a:rPr>
              <a:t>our</a:t>
            </a:r>
            <a:r>
              <a:rPr lang="es-ES" sz="2400" dirty="0">
                <a:solidFill>
                  <a:schemeClr val="accent4">
                    <a:lumMod val="20000"/>
                    <a:lumOff val="80000"/>
                  </a:schemeClr>
                </a:solidFill>
              </a:rPr>
              <a:t> </a:t>
            </a:r>
            <a:r>
              <a:rPr lang="es-ES" sz="2400" dirty="0" err="1">
                <a:solidFill>
                  <a:schemeClr val="accent4">
                    <a:lumMod val="20000"/>
                    <a:lumOff val="80000"/>
                  </a:schemeClr>
                </a:solidFill>
              </a:rPr>
              <a:t>team</a:t>
            </a:r>
            <a:r>
              <a:rPr lang="es-ES" sz="2400" dirty="0">
                <a:solidFill>
                  <a:schemeClr val="accent4">
                    <a:lumMod val="20000"/>
                    <a:lumOff val="80000"/>
                  </a:schemeClr>
                </a:solidFill>
              </a:rPr>
              <a:t>.</a:t>
            </a:r>
          </a:p>
          <a:p>
            <a:endParaRPr lang="es-ES" sz="2400" dirty="0">
              <a:solidFill>
                <a:schemeClr val="accent4">
                  <a:lumMod val="20000"/>
                  <a:lumOff val="80000"/>
                </a:schemeClr>
              </a:solidFill>
            </a:endParaRPr>
          </a:p>
          <a:p>
            <a:r>
              <a:rPr lang="es-ES" sz="2400" dirty="0" err="1">
                <a:solidFill>
                  <a:schemeClr val="accent4">
                    <a:lumMod val="20000"/>
                    <a:lumOff val="80000"/>
                  </a:schemeClr>
                </a:solidFill>
              </a:rPr>
              <a:t>What</a:t>
            </a:r>
            <a:r>
              <a:rPr lang="es-ES" sz="2400" dirty="0">
                <a:solidFill>
                  <a:schemeClr val="accent4">
                    <a:lumMod val="20000"/>
                    <a:lumOff val="80000"/>
                  </a:schemeClr>
                </a:solidFill>
              </a:rPr>
              <a:t> are </a:t>
            </a:r>
            <a:r>
              <a:rPr lang="es-ES" sz="2400" dirty="0" err="1">
                <a:solidFill>
                  <a:schemeClr val="accent4">
                    <a:lumMod val="20000"/>
                    <a:lumOff val="80000"/>
                  </a:schemeClr>
                </a:solidFill>
              </a:rPr>
              <a:t>their</a:t>
            </a:r>
            <a:r>
              <a:rPr lang="es-ES" sz="2400" dirty="0">
                <a:solidFill>
                  <a:schemeClr val="accent4">
                    <a:lumMod val="20000"/>
                    <a:lumOff val="80000"/>
                  </a:schemeClr>
                </a:solidFill>
              </a:rPr>
              <a:t> </a:t>
            </a:r>
            <a:r>
              <a:rPr lang="es-ES" sz="2400" dirty="0" err="1">
                <a:solidFill>
                  <a:schemeClr val="accent4">
                    <a:lumMod val="20000"/>
                    <a:lumOff val="80000"/>
                  </a:schemeClr>
                </a:solidFill>
              </a:rPr>
              <a:t>needs</a:t>
            </a:r>
            <a:r>
              <a:rPr lang="es-ES" sz="2400" dirty="0">
                <a:solidFill>
                  <a:schemeClr val="accent4">
                    <a:lumMod val="20000"/>
                    <a:lumOff val="80000"/>
                  </a:schemeClr>
                </a:solidFill>
              </a:rPr>
              <a:t> and </a:t>
            </a:r>
            <a:r>
              <a:rPr lang="es-ES" sz="2400" dirty="0" err="1">
                <a:solidFill>
                  <a:schemeClr val="accent4">
                    <a:lumMod val="20000"/>
                    <a:lumOff val="80000"/>
                  </a:schemeClr>
                </a:solidFill>
              </a:rPr>
              <a:t>wants</a:t>
            </a:r>
            <a:r>
              <a:rPr lang="es-ES" sz="2400" dirty="0">
                <a:solidFill>
                  <a:schemeClr val="accent4">
                    <a:lumMod val="20000"/>
                    <a:lumOff val="80000"/>
                  </a:schemeClr>
                </a:solidFill>
              </a:rPr>
              <a:t>?</a:t>
            </a:r>
            <a:endParaRPr lang="en-GB" sz="2400" dirty="0">
              <a:solidFill>
                <a:schemeClr val="accent4">
                  <a:lumMod val="20000"/>
                  <a:lumOff val="80000"/>
                </a:schemeClr>
              </a:solidFill>
            </a:endParaRPr>
          </a:p>
        </p:txBody>
      </p:sp>
    </p:spTree>
    <p:extLst>
      <p:ext uri="{BB962C8B-B14F-4D97-AF65-F5344CB8AC3E}">
        <p14:creationId xmlns:p14="http://schemas.microsoft.com/office/powerpoint/2010/main" val="3834143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E7F866F-550D-0EA6-EF78-4906B17E72D3}"/>
              </a:ext>
            </a:extLst>
          </p:cNvPr>
          <p:cNvSpPr>
            <a:spLocks noGrp="1"/>
          </p:cNvSpPr>
          <p:nvPr>
            <p:ph idx="1"/>
          </p:nvPr>
        </p:nvSpPr>
        <p:spPr>
          <a:xfrm>
            <a:off x="558801" y="6318422"/>
            <a:ext cx="5981278" cy="259980"/>
          </a:xfrm>
        </p:spPr>
        <p:txBody>
          <a:bodyPr>
            <a:normAutofit/>
          </a:bodyPr>
          <a:lstStyle/>
          <a:p>
            <a:pPr marL="0" indent="0">
              <a:buNone/>
            </a:pPr>
            <a:r>
              <a:rPr lang="en-GB" sz="900" b="0" i="0" dirty="0">
                <a:effectLst/>
                <a:latin typeface="source-serif-pro"/>
              </a:rPr>
              <a:t>https://www.entrepreneur.com/leadership/the-dos-and-donts-of-doing-business-in-a-bar-infographic/277820</a:t>
            </a:r>
            <a:endParaRPr lang="en-GB" sz="900" dirty="0"/>
          </a:p>
        </p:txBody>
      </p:sp>
      <p:pic>
        <p:nvPicPr>
          <p:cNvPr id="5" name="Picture 4" descr="Chart, bar chart&#10;&#10;Description automatically generated">
            <a:extLst>
              <a:ext uri="{FF2B5EF4-FFF2-40B4-BE49-F238E27FC236}">
                <a16:creationId xmlns:a16="http://schemas.microsoft.com/office/drawing/2014/main" id="{B2F5A8AA-51E5-5418-49D3-22C3EB6C0D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7524" y="300193"/>
            <a:ext cx="4810874" cy="2369355"/>
          </a:xfrm>
          <a:prstGeom prst="rect">
            <a:avLst/>
          </a:prstGeom>
        </p:spPr>
      </p:pic>
      <p:pic>
        <p:nvPicPr>
          <p:cNvPr id="7" name="Picture 6" descr="Map">
            <a:extLst>
              <a:ext uri="{FF2B5EF4-FFF2-40B4-BE49-F238E27FC236}">
                <a16:creationId xmlns:a16="http://schemas.microsoft.com/office/drawing/2014/main" id="{90BEEBE6-06B8-9F6C-02BA-293735FD02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8055" y="2961503"/>
            <a:ext cx="4649801" cy="3138616"/>
          </a:xfrm>
          <a:prstGeom prst="rect">
            <a:avLst/>
          </a:prstGeom>
        </p:spPr>
      </p:pic>
      <p:sp>
        <p:nvSpPr>
          <p:cNvPr id="9" name="TextBox 8">
            <a:extLst>
              <a:ext uri="{FF2B5EF4-FFF2-40B4-BE49-F238E27FC236}">
                <a16:creationId xmlns:a16="http://schemas.microsoft.com/office/drawing/2014/main" id="{A978E9E4-B23A-6160-03A8-0953CE9D7A3F}"/>
              </a:ext>
            </a:extLst>
          </p:cNvPr>
          <p:cNvSpPr txBox="1"/>
          <p:nvPr/>
        </p:nvSpPr>
        <p:spPr>
          <a:xfrm>
            <a:off x="4286972" y="1905506"/>
            <a:ext cx="2424029" cy="3539430"/>
          </a:xfrm>
          <a:prstGeom prst="rect">
            <a:avLst/>
          </a:prstGeom>
          <a:noFill/>
        </p:spPr>
        <p:txBody>
          <a:bodyPr wrap="square">
            <a:spAutoFit/>
          </a:bodyPr>
          <a:lstStyle/>
          <a:p>
            <a:r>
              <a:rPr lang="en-GB" sz="2400" b="1" i="0" dirty="0">
                <a:solidFill>
                  <a:schemeClr val="accent4">
                    <a:lumMod val="20000"/>
                    <a:lumOff val="80000"/>
                  </a:schemeClr>
                </a:solidFill>
                <a:effectLst/>
                <a:latin typeface="sofia-pro"/>
              </a:rPr>
              <a:t>Holding your next meeting in a </a:t>
            </a:r>
            <a:r>
              <a:rPr lang="en-GB" sz="3200" b="1" i="0" dirty="0">
                <a:solidFill>
                  <a:schemeClr val="accent4">
                    <a:lumMod val="20000"/>
                    <a:lumOff val="80000"/>
                  </a:schemeClr>
                </a:solidFill>
                <a:effectLst/>
                <a:latin typeface="sofia-pro"/>
              </a:rPr>
              <a:t>BAR</a:t>
            </a:r>
            <a:r>
              <a:rPr lang="en-GB" sz="3200" i="0" dirty="0">
                <a:solidFill>
                  <a:schemeClr val="accent4">
                    <a:lumMod val="20000"/>
                    <a:lumOff val="80000"/>
                  </a:schemeClr>
                </a:solidFill>
                <a:effectLst/>
                <a:latin typeface="sofia-pro"/>
              </a:rPr>
              <a:t>?</a:t>
            </a:r>
            <a:r>
              <a:rPr lang="en-GB" sz="2400" b="1" i="0" dirty="0">
                <a:solidFill>
                  <a:schemeClr val="accent4">
                    <a:lumMod val="20000"/>
                    <a:lumOff val="80000"/>
                  </a:schemeClr>
                </a:solidFill>
                <a:effectLst/>
                <a:latin typeface="sofia-pro"/>
              </a:rPr>
              <a:t> </a:t>
            </a:r>
          </a:p>
          <a:p>
            <a:endParaRPr lang="en-GB" sz="2400" b="1" dirty="0">
              <a:solidFill>
                <a:schemeClr val="accent4">
                  <a:lumMod val="20000"/>
                  <a:lumOff val="80000"/>
                </a:schemeClr>
              </a:solidFill>
              <a:latin typeface="sofia-pro"/>
            </a:endParaRPr>
          </a:p>
          <a:p>
            <a:r>
              <a:rPr lang="en-GB" sz="2400" i="0" dirty="0">
                <a:solidFill>
                  <a:schemeClr val="accent4">
                    <a:lumMod val="20000"/>
                    <a:lumOff val="80000"/>
                  </a:schemeClr>
                </a:solidFill>
                <a:effectLst/>
                <a:latin typeface="sofia-pro"/>
              </a:rPr>
              <a:t>Be savvy. Make sure you're social, but professional. These tips can help.</a:t>
            </a:r>
            <a:endParaRPr lang="en-GB" sz="2400" dirty="0">
              <a:solidFill>
                <a:schemeClr val="accent4">
                  <a:lumMod val="20000"/>
                  <a:lumOff val="80000"/>
                </a:schemeClr>
              </a:solidFill>
            </a:endParaRPr>
          </a:p>
        </p:txBody>
      </p:sp>
      <p:pic>
        <p:nvPicPr>
          <p:cNvPr id="11" name="Picture 10" descr="A picture containing diagram&#10;&#10;Description automatically generated">
            <a:extLst>
              <a:ext uri="{FF2B5EF4-FFF2-40B4-BE49-F238E27FC236}">
                <a16:creationId xmlns:a16="http://schemas.microsoft.com/office/drawing/2014/main" id="{B7E615E3-4C0B-CC59-2A3F-53095F5ED62B}"/>
              </a:ext>
            </a:extLst>
          </p:cNvPr>
          <p:cNvPicPr>
            <a:picLocks noChangeAspect="1"/>
          </p:cNvPicPr>
          <p:nvPr/>
        </p:nvPicPr>
        <p:blipFill>
          <a:blip r:embed="rId5">
            <a:alphaModFix amt="92000"/>
            <a:extLst>
              <a:ext uri="{BEBA8EAE-BF5A-486C-A8C5-ECC9F3942E4B}">
                <a14:imgProps xmlns:a14="http://schemas.microsoft.com/office/drawing/2010/main">
                  <a14:imgLayer r:embed="rId6">
                    <a14:imgEffect>
                      <a14:saturation sat="66000"/>
                    </a14:imgEffect>
                    <a14:imgEffect>
                      <a14:brightnessContrast bright="-13000" contrast="38000"/>
                    </a14:imgEffect>
                  </a14:imgLayer>
                </a14:imgProps>
              </a:ext>
              <a:ext uri="{28A0092B-C50C-407E-A947-70E740481C1C}">
                <a14:useLocalDpi xmlns:a14="http://schemas.microsoft.com/office/drawing/2010/main" val="0"/>
              </a:ext>
            </a:extLst>
          </a:blip>
          <a:stretch>
            <a:fillRect/>
          </a:stretch>
        </p:blipFill>
        <p:spPr>
          <a:xfrm>
            <a:off x="430405" y="350882"/>
            <a:ext cx="3426162" cy="5616659"/>
          </a:xfrm>
          <a:prstGeom prst="rect">
            <a:avLst/>
          </a:prstGeom>
        </p:spPr>
      </p:pic>
      <p:pic>
        <p:nvPicPr>
          <p:cNvPr id="25" name="Graphic 24" descr="Martini outline">
            <a:extLst>
              <a:ext uri="{FF2B5EF4-FFF2-40B4-BE49-F238E27FC236}">
                <a16:creationId xmlns:a16="http://schemas.microsoft.com/office/drawing/2014/main" id="{536A2A01-6754-C543-3B7B-3384962D89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83456" y="463111"/>
            <a:ext cx="914400" cy="914400"/>
          </a:xfrm>
          <a:prstGeom prst="rect">
            <a:avLst/>
          </a:prstGeom>
        </p:spPr>
      </p:pic>
    </p:spTree>
    <p:extLst>
      <p:ext uri="{BB962C8B-B14F-4D97-AF65-F5344CB8AC3E}">
        <p14:creationId xmlns:p14="http://schemas.microsoft.com/office/powerpoint/2010/main" val="2836808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53BF47-12C1-4211-26AD-D303A1A539CA}"/>
              </a:ext>
            </a:extLst>
          </p:cNvPr>
          <p:cNvSpPr>
            <a:spLocks noGrp="1"/>
          </p:cNvSpPr>
          <p:nvPr>
            <p:ph type="title"/>
          </p:nvPr>
        </p:nvSpPr>
        <p:spPr>
          <a:xfrm>
            <a:off x="476306" y="2144823"/>
            <a:ext cx="2020484" cy="979616"/>
          </a:xfrm>
        </p:spPr>
        <p:txBody>
          <a:bodyPr>
            <a:normAutofit/>
          </a:bodyPr>
          <a:lstStyle/>
          <a:p>
            <a:pPr algn="ctr"/>
            <a:r>
              <a:rPr lang="es-ES" sz="4000" b="1" dirty="0" err="1">
                <a:solidFill>
                  <a:schemeClr val="accent4">
                    <a:lumMod val="20000"/>
                    <a:lumOff val="80000"/>
                  </a:schemeClr>
                </a:solidFill>
                <a:latin typeface="+mn-lt"/>
              </a:rPr>
              <a:t>Schools</a:t>
            </a:r>
            <a:endParaRPr lang="en-GB" sz="4000" b="1" dirty="0">
              <a:solidFill>
                <a:schemeClr val="accent4">
                  <a:lumMod val="20000"/>
                  <a:lumOff val="80000"/>
                </a:schemeClr>
              </a:solidFill>
              <a:latin typeface="+mn-lt"/>
            </a:endParaRPr>
          </a:p>
        </p:txBody>
      </p:sp>
      <p:pic>
        <p:nvPicPr>
          <p:cNvPr id="5" name="Picture 4">
            <a:extLst>
              <a:ext uri="{FF2B5EF4-FFF2-40B4-BE49-F238E27FC236}">
                <a16:creationId xmlns:a16="http://schemas.microsoft.com/office/drawing/2014/main" id="{B2F5A8AA-51E5-5418-49D3-22C3EB6C0D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67070" y="97083"/>
            <a:ext cx="5365148" cy="2676672"/>
          </a:xfrm>
          <a:prstGeom prst="rect">
            <a:avLst/>
          </a:prstGeom>
        </p:spPr>
      </p:pic>
      <p:pic>
        <p:nvPicPr>
          <p:cNvPr id="7" name="Picture 6">
            <a:extLst>
              <a:ext uri="{FF2B5EF4-FFF2-40B4-BE49-F238E27FC236}">
                <a16:creationId xmlns:a16="http://schemas.microsoft.com/office/drawing/2014/main" id="{90BEEBE6-06B8-9F6C-02BA-293735FD02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67070" y="3029423"/>
            <a:ext cx="5365148" cy="3623890"/>
          </a:xfrm>
          <a:prstGeom prst="rect">
            <a:avLst/>
          </a:prstGeom>
        </p:spPr>
      </p:pic>
      <p:sp>
        <p:nvSpPr>
          <p:cNvPr id="8" name="TextBox 7">
            <a:extLst>
              <a:ext uri="{FF2B5EF4-FFF2-40B4-BE49-F238E27FC236}">
                <a16:creationId xmlns:a16="http://schemas.microsoft.com/office/drawing/2014/main" id="{61C76486-F4E3-E632-D7FE-156BB7B5547C}"/>
              </a:ext>
            </a:extLst>
          </p:cNvPr>
          <p:cNvSpPr txBox="1"/>
          <p:nvPr/>
        </p:nvSpPr>
        <p:spPr>
          <a:xfrm>
            <a:off x="638049" y="3485749"/>
            <a:ext cx="3324351" cy="2031325"/>
          </a:xfrm>
          <a:prstGeom prst="rect">
            <a:avLst/>
          </a:prstGeom>
          <a:noFill/>
        </p:spPr>
        <p:txBody>
          <a:bodyPr wrap="square" rtlCol="0">
            <a:spAutoFit/>
          </a:bodyPr>
          <a:lstStyle/>
          <a:p>
            <a:r>
              <a:rPr lang="en-US" dirty="0">
                <a:solidFill>
                  <a:schemeClr val="accent4">
                    <a:lumMod val="20000"/>
                    <a:lumOff val="80000"/>
                  </a:schemeClr>
                </a:solidFill>
              </a:rPr>
              <a:t>Caring for time and quality environment is clearly reflected on this decision:</a:t>
            </a:r>
          </a:p>
          <a:p>
            <a:endParaRPr lang="en-US" dirty="0">
              <a:solidFill>
                <a:schemeClr val="accent4">
                  <a:lumMod val="20000"/>
                  <a:lumOff val="80000"/>
                </a:schemeClr>
              </a:solidFill>
            </a:endParaRPr>
          </a:p>
          <a:p>
            <a:r>
              <a:rPr lang="en-US" dirty="0">
                <a:solidFill>
                  <a:schemeClr val="accent4">
                    <a:lumMod val="20000"/>
                    <a:lumOff val="80000"/>
                  </a:schemeClr>
                </a:solidFill>
              </a:rPr>
              <a:t>Nearby schools are key for every family and their time management.</a:t>
            </a:r>
          </a:p>
        </p:txBody>
      </p:sp>
      <p:pic>
        <p:nvPicPr>
          <p:cNvPr id="10" name="Graphic 9" descr="Classroom outline">
            <a:extLst>
              <a:ext uri="{FF2B5EF4-FFF2-40B4-BE49-F238E27FC236}">
                <a16:creationId xmlns:a16="http://schemas.microsoft.com/office/drawing/2014/main" id="{E68ED9C5-3F35-B3CF-5EE2-41FEB03E21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09854" y="409641"/>
            <a:ext cx="1373872" cy="1373872"/>
          </a:xfrm>
          <a:prstGeom prst="rect">
            <a:avLst/>
          </a:prstGeom>
        </p:spPr>
      </p:pic>
      <p:pic>
        <p:nvPicPr>
          <p:cNvPr id="13" name="Graphic 12" descr="Man with kid outline">
            <a:extLst>
              <a:ext uri="{FF2B5EF4-FFF2-40B4-BE49-F238E27FC236}">
                <a16:creationId xmlns:a16="http://schemas.microsoft.com/office/drawing/2014/main" id="{08CA3FE5-03EE-4E62-2AEE-00B42E8DF4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8252" y="2266245"/>
            <a:ext cx="1185029" cy="1185029"/>
          </a:xfrm>
          <a:prstGeom prst="rect">
            <a:avLst/>
          </a:prstGeom>
        </p:spPr>
      </p:pic>
    </p:spTree>
    <p:extLst>
      <p:ext uri="{BB962C8B-B14F-4D97-AF65-F5344CB8AC3E}">
        <p14:creationId xmlns:p14="http://schemas.microsoft.com/office/powerpoint/2010/main" val="717724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0BEEBE6-06B8-9F6C-02BA-293735FD02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91185" y="413496"/>
            <a:ext cx="8449409" cy="5680274"/>
          </a:xfrm>
          <a:prstGeom prst="rect">
            <a:avLst/>
          </a:prstGeom>
        </p:spPr>
      </p:pic>
      <p:sp>
        <p:nvSpPr>
          <p:cNvPr id="10" name="Rectangle 9">
            <a:extLst>
              <a:ext uri="{FF2B5EF4-FFF2-40B4-BE49-F238E27FC236}">
                <a16:creationId xmlns:a16="http://schemas.microsoft.com/office/drawing/2014/main" id="{7ABE27F1-25E7-47B5-ACA4-31A01001833D}"/>
              </a:ext>
            </a:extLst>
          </p:cNvPr>
          <p:cNvSpPr/>
          <p:nvPr/>
        </p:nvSpPr>
        <p:spPr>
          <a:xfrm>
            <a:off x="587768" y="392795"/>
            <a:ext cx="5799635" cy="2933040"/>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B2F5A8AA-51E5-5418-49D3-22C3EB6C0D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3590" y="243672"/>
            <a:ext cx="5799635" cy="2933040"/>
          </a:xfrm>
          <a:prstGeom prst="rect">
            <a:avLst/>
          </a:prstGeom>
        </p:spPr>
      </p:pic>
      <p:pic>
        <p:nvPicPr>
          <p:cNvPr id="13" name="Graphic 12" descr="Train outline">
            <a:extLst>
              <a:ext uri="{FF2B5EF4-FFF2-40B4-BE49-F238E27FC236}">
                <a16:creationId xmlns:a16="http://schemas.microsoft.com/office/drawing/2014/main" id="{B9B9DD00-C5A8-FE39-37B9-D263171FF8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40131" y="3775838"/>
            <a:ext cx="1453225" cy="1453225"/>
          </a:xfrm>
          <a:prstGeom prst="rect">
            <a:avLst/>
          </a:prstGeom>
        </p:spPr>
      </p:pic>
      <p:sp>
        <p:nvSpPr>
          <p:cNvPr id="14" name="TextBox 13">
            <a:extLst>
              <a:ext uri="{FF2B5EF4-FFF2-40B4-BE49-F238E27FC236}">
                <a16:creationId xmlns:a16="http://schemas.microsoft.com/office/drawing/2014/main" id="{7FA5B0E0-221E-EA7A-2206-A693C2F8F130}"/>
              </a:ext>
            </a:extLst>
          </p:cNvPr>
          <p:cNvSpPr txBox="1"/>
          <p:nvPr/>
        </p:nvSpPr>
        <p:spPr>
          <a:xfrm>
            <a:off x="1154217" y="5501339"/>
            <a:ext cx="1539139" cy="646331"/>
          </a:xfrm>
          <a:prstGeom prst="rect">
            <a:avLst/>
          </a:prstGeom>
          <a:noFill/>
        </p:spPr>
        <p:txBody>
          <a:bodyPr wrap="none" rtlCol="0">
            <a:spAutoFit/>
          </a:bodyPr>
          <a:lstStyle/>
          <a:p>
            <a:pPr algn="ctr"/>
            <a:r>
              <a:rPr lang="es-ES" dirty="0" err="1">
                <a:solidFill>
                  <a:schemeClr val="accent4">
                    <a:lumMod val="20000"/>
                    <a:lumOff val="80000"/>
                  </a:schemeClr>
                </a:solidFill>
              </a:rPr>
              <a:t>transportation</a:t>
            </a:r>
            <a:endParaRPr lang="es-ES" dirty="0">
              <a:solidFill>
                <a:schemeClr val="accent4">
                  <a:lumMod val="20000"/>
                  <a:lumOff val="80000"/>
                </a:schemeClr>
              </a:solidFill>
            </a:endParaRPr>
          </a:p>
          <a:p>
            <a:pPr algn="ctr"/>
            <a:r>
              <a:rPr lang="es-ES" dirty="0" err="1">
                <a:solidFill>
                  <a:schemeClr val="accent4">
                    <a:lumMod val="20000"/>
                    <a:lumOff val="80000"/>
                  </a:schemeClr>
                </a:solidFill>
              </a:rPr>
              <a:t>accesibilty</a:t>
            </a:r>
            <a:endParaRPr lang="en-GB" dirty="0">
              <a:solidFill>
                <a:schemeClr val="accent4">
                  <a:lumMod val="20000"/>
                  <a:lumOff val="80000"/>
                </a:schemeClr>
              </a:solidFill>
            </a:endParaRPr>
          </a:p>
        </p:txBody>
      </p:sp>
    </p:spTree>
    <p:extLst>
      <p:ext uri="{BB962C8B-B14F-4D97-AF65-F5344CB8AC3E}">
        <p14:creationId xmlns:p14="http://schemas.microsoft.com/office/powerpoint/2010/main" val="2662184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0BEEBE6-06B8-9F6C-02BA-293735FD02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98124" y="1355530"/>
            <a:ext cx="7078566" cy="4713012"/>
          </a:xfrm>
          <a:prstGeom prst="rect">
            <a:avLst/>
          </a:prstGeom>
        </p:spPr>
      </p:pic>
      <p:pic>
        <p:nvPicPr>
          <p:cNvPr id="9" name="Graphic 8" descr="Coffee Beans with solid fill">
            <a:extLst>
              <a:ext uri="{FF2B5EF4-FFF2-40B4-BE49-F238E27FC236}">
                <a16:creationId xmlns:a16="http://schemas.microsoft.com/office/drawing/2014/main" id="{E75FF53F-22FC-B226-D989-0A42EF8F47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50302" y="4239849"/>
            <a:ext cx="914400" cy="914400"/>
          </a:xfrm>
          <a:prstGeom prst="rect">
            <a:avLst/>
          </a:prstGeom>
        </p:spPr>
      </p:pic>
      <p:pic>
        <p:nvPicPr>
          <p:cNvPr id="11" name="Graphic 10" descr="Latte Cup outline">
            <a:extLst>
              <a:ext uri="{FF2B5EF4-FFF2-40B4-BE49-F238E27FC236}">
                <a16:creationId xmlns:a16="http://schemas.microsoft.com/office/drawing/2014/main" id="{6C0B2D13-B486-C3FC-72C0-060D689089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76963" y="4177377"/>
            <a:ext cx="914400" cy="976871"/>
          </a:xfrm>
          <a:prstGeom prst="rect">
            <a:avLst/>
          </a:prstGeom>
        </p:spPr>
      </p:pic>
      <p:sp>
        <p:nvSpPr>
          <p:cNvPr id="13" name="Rectangle 12">
            <a:extLst>
              <a:ext uri="{FF2B5EF4-FFF2-40B4-BE49-F238E27FC236}">
                <a16:creationId xmlns:a16="http://schemas.microsoft.com/office/drawing/2014/main" id="{5E88003D-701A-383A-E170-35D7636E2A09}"/>
              </a:ext>
            </a:extLst>
          </p:cNvPr>
          <p:cNvSpPr/>
          <p:nvPr/>
        </p:nvSpPr>
        <p:spPr>
          <a:xfrm>
            <a:off x="443540" y="513116"/>
            <a:ext cx="6811781" cy="3239931"/>
          </a:xfrm>
          <a:prstGeom prst="rect">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B2F5A8AA-51E5-5418-49D3-22C3EB6C0D3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15310" y="267073"/>
            <a:ext cx="6811781" cy="3334700"/>
          </a:xfrm>
          <a:prstGeom prst="rect">
            <a:avLst/>
          </a:prstGeom>
        </p:spPr>
      </p:pic>
      <p:sp>
        <p:nvSpPr>
          <p:cNvPr id="14" name="TextBox 13">
            <a:extLst>
              <a:ext uri="{FF2B5EF4-FFF2-40B4-BE49-F238E27FC236}">
                <a16:creationId xmlns:a16="http://schemas.microsoft.com/office/drawing/2014/main" id="{31C05FAB-B603-0BAB-5CFA-9E04B354E1E2}"/>
              </a:ext>
            </a:extLst>
          </p:cNvPr>
          <p:cNvSpPr txBox="1"/>
          <p:nvPr/>
        </p:nvSpPr>
        <p:spPr>
          <a:xfrm>
            <a:off x="1608756" y="5472222"/>
            <a:ext cx="2336414" cy="523220"/>
          </a:xfrm>
          <a:prstGeom prst="rect">
            <a:avLst/>
          </a:prstGeom>
          <a:noFill/>
        </p:spPr>
        <p:txBody>
          <a:bodyPr wrap="square" rtlCol="0">
            <a:spAutoFit/>
          </a:bodyPr>
          <a:lstStyle/>
          <a:p>
            <a:r>
              <a:rPr lang="es-ES" sz="2800" spc="600" dirty="0">
                <a:solidFill>
                  <a:schemeClr val="accent4">
                    <a:lumMod val="20000"/>
                    <a:lumOff val="80000"/>
                  </a:schemeClr>
                </a:solidFill>
              </a:rPr>
              <a:t>Starbucks</a:t>
            </a:r>
            <a:endParaRPr lang="en-GB" sz="2800" spc="600" dirty="0">
              <a:solidFill>
                <a:schemeClr val="accent4">
                  <a:lumMod val="20000"/>
                  <a:lumOff val="80000"/>
                </a:schemeClr>
              </a:solidFill>
            </a:endParaRPr>
          </a:p>
        </p:txBody>
      </p:sp>
    </p:spTree>
    <p:extLst>
      <p:ext uri="{BB962C8B-B14F-4D97-AF65-F5344CB8AC3E}">
        <p14:creationId xmlns:p14="http://schemas.microsoft.com/office/powerpoint/2010/main" val="306769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53BF47-12C1-4211-26AD-D303A1A539CA}"/>
              </a:ext>
            </a:extLst>
          </p:cNvPr>
          <p:cNvSpPr>
            <a:spLocks noGrp="1"/>
          </p:cNvSpPr>
          <p:nvPr>
            <p:ph type="title"/>
          </p:nvPr>
        </p:nvSpPr>
        <p:spPr>
          <a:xfrm>
            <a:off x="837525" y="5208336"/>
            <a:ext cx="3951815" cy="656176"/>
          </a:xfrm>
        </p:spPr>
        <p:txBody>
          <a:bodyPr>
            <a:normAutofit/>
          </a:bodyPr>
          <a:lstStyle/>
          <a:p>
            <a:r>
              <a:rPr lang="es-ES" sz="4000" dirty="0" err="1">
                <a:solidFill>
                  <a:schemeClr val="accent4">
                    <a:lumMod val="20000"/>
                    <a:lumOff val="80000"/>
                  </a:schemeClr>
                </a:solidFill>
              </a:rPr>
              <a:t>vegan</a:t>
            </a:r>
            <a:r>
              <a:rPr lang="es-ES" sz="4000" dirty="0">
                <a:solidFill>
                  <a:schemeClr val="accent4">
                    <a:lumMod val="20000"/>
                    <a:lumOff val="80000"/>
                  </a:schemeClr>
                </a:solidFill>
              </a:rPr>
              <a:t> restaurants</a:t>
            </a:r>
            <a:endParaRPr lang="en-GB" sz="4000" dirty="0">
              <a:solidFill>
                <a:schemeClr val="accent4">
                  <a:lumMod val="20000"/>
                  <a:lumOff val="80000"/>
                </a:schemeClr>
              </a:solidFill>
            </a:endParaRPr>
          </a:p>
        </p:txBody>
      </p:sp>
      <p:pic>
        <p:nvPicPr>
          <p:cNvPr id="7" name="Picture 6">
            <a:extLst>
              <a:ext uri="{FF2B5EF4-FFF2-40B4-BE49-F238E27FC236}">
                <a16:creationId xmlns:a16="http://schemas.microsoft.com/office/drawing/2014/main" id="{90BEEBE6-06B8-9F6C-02BA-293735FD02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36313" y="2010998"/>
            <a:ext cx="6562085" cy="4367703"/>
          </a:xfrm>
          <a:prstGeom prst="rect">
            <a:avLst/>
          </a:prstGeom>
        </p:spPr>
      </p:pic>
      <p:pic>
        <p:nvPicPr>
          <p:cNvPr id="6" name="Graphic 5" descr="Leaf outline">
            <a:extLst>
              <a:ext uri="{FF2B5EF4-FFF2-40B4-BE49-F238E27FC236}">
                <a16:creationId xmlns:a16="http://schemas.microsoft.com/office/drawing/2014/main" id="{EA78E5A2-7C4F-1175-2A57-23B64C2885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19472" y="4115723"/>
            <a:ext cx="914400" cy="914400"/>
          </a:xfrm>
          <a:prstGeom prst="rect">
            <a:avLst/>
          </a:prstGeom>
        </p:spPr>
      </p:pic>
      <p:sp>
        <p:nvSpPr>
          <p:cNvPr id="10" name="Rectangle 9">
            <a:extLst>
              <a:ext uri="{FF2B5EF4-FFF2-40B4-BE49-F238E27FC236}">
                <a16:creationId xmlns:a16="http://schemas.microsoft.com/office/drawing/2014/main" id="{AE49B40B-ECDB-4B0D-C602-46D5E37D7FBD}"/>
              </a:ext>
            </a:extLst>
          </p:cNvPr>
          <p:cNvSpPr/>
          <p:nvPr/>
        </p:nvSpPr>
        <p:spPr>
          <a:xfrm>
            <a:off x="401423" y="562708"/>
            <a:ext cx="6562085" cy="3153132"/>
          </a:xfrm>
          <a:prstGeom prst="rect">
            <a:avLst/>
          </a:prstGeom>
          <a:solidFill>
            <a:schemeClr val="accent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B2F5A8AA-51E5-5418-49D3-22C3EB6C0D3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12718" y="336733"/>
            <a:ext cx="6534559" cy="3200893"/>
          </a:xfrm>
          <a:prstGeom prst="rect">
            <a:avLst/>
          </a:prstGeom>
        </p:spPr>
      </p:pic>
    </p:spTree>
    <p:extLst>
      <p:ext uri="{BB962C8B-B14F-4D97-AF65-F5344CB8AC3E}">
        <p14:creationId xmlns:p14="http://schemas.microsoft.com/office/powerpoint/2010/main" val="19077204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2757</TotalTime>
  <Words>1181</Words>
  <Application>Microsoft Office PowerPoint</Application>
  <PresentationFormat>Widescreen</PresentationFormat>
  <Paragraphs>117</Paragraphs>
  <Slides>12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-apple-system</vt:lpstr>
      <vt:lpstr>Arial</vt:lpstr>
      <vt:lpstr>Calibri</vt:lpstr>
      <vt:lpstr>Calibri Light</vt:lpstr>
      <vt:lpstr>sofia-pro</vt:lpstr>
      <vt:lpstr>source-serif-pro</vt:lpstr>
      <vt:lpstr>Office Theme</vt:lpstr>
      <vt:lpstr>PowerPoint Presentation</vt:lpstr>
      <vt:lpstr>PowerPoint Presentation</vt:lpstr>
      <vt:lpstr>San Francisco  a vibrating city where business and creativity blend into everyday life</vt:lpstr>
      <vt:lpstr>PowerPoint Presentation</vt:lpstr>
      <vt:lpstr>PowerPoint Presentation</vt:lpstr>
      <vt:lpstr>Schools</vt:lpstr>
      <vt:lpstr>PowerPoint Presentation</vt:lpstr>
      <vt:lpstr>PowerPoint Presentation</vt:lpstr>
      <vt:lpstr>vegan restaurants</vt:lpstr>
      <vt:lpstr>PowerPoint Presentation</vt:lpstr>
      <vt:lpstr>Pet Gromming services around the new office</vt:lpstr>
      <vt:lpstr>We’re taking over the AdRocket location!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Tatiana Lopez Orozco</dc:creator>
  <cp:lastModifiedBy>Tatiana Lopez Orozco</cp:lastModifiedBy>
  <cp:revision>17</cp:revision>
  <dcterms:created xsi:type="dcterms:W3CDTF">2023-02-11T09:52:09Z</dcterms:created>
  <dcterms:modified xsi:type="dcterms:W3CDTF">2023-02-14T17:11:19Z</dcterms:modified>
</cp:coreProperties>
</file>